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5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3"/>
  </p:notesMasterIdLst>
  <p:sldIdLst>
    <p:sldId id="2076138227" r:id="rId7"/>
    <p:sldId id="2076138228" r:id="rId8"/>
    <p:sldId id="2076138286" r:id="rId9"/>
    <p:sldId id="1841" r:id="rId10"/>
    <p:sldId id="2076137945" r:id="rId11"/>
    <p:sldId id="2076136710" r:id="rId12"/>
    <p:sldId id="2076138331" r:id="rId13"/>
    <p:sldId id="2076138332" r:id="rId14"/>
    <p:sldId id="2076136715" r:id="rId15"/>
    <p:sldId id="2076136716" r:id="rId16"/>
    <p:sldId id="10041" r:id="rId17"/>
    <p:sldId id="2076137972" r:id="rId18"/>
    <p:sldId id="2076137947" r:id="rId19"/>
    <p:sldId id="2076137973" r:id="rId20"/>
    <p:sldId id="489" r:id="rId21"/>
    <p:sldId id="8343" r:id="rId22"/>
    <p:sldId id="2076137949" r:id="rId23"/>
    <p:sldId id="2076138287" r:id="rId24"/>
    <p:sldId id="2076137948" r:id="rId25"/>
    <p:sldId id="2076137943" r:id="rId26"/>
    <p:sldId id="2076138288" r:id="rId27"/>
    <p:sldId id="2076137975" r:id="rId28"/>
    <p:sldId id="2076137974" r:id="rId29"/>
    <p:sldId id="2076137953" r:id="rId30"/>
    <p:sldId id="2076138289" r:id="rId31"/>
    <p:sldId id="2076137955" r:id="rId32"/>
    <p:sldId id="2076137958" r:id="rId33"/>
    <p:sldId id="2076138290" r:id="rId34"/>
    <p:sldId id="2076137976" r:id="rId35"/>
    <p:sldId id="2076137942" r:id="rId36"/>
    <p:sldId id="2076137965" r:id="rId37"/>
    <p:sldId id="2076138357" r:id="rId38"/>
    <p:sldId id="2453" r:id="rId39"/>
    <p:sldId id="2076137978" r:id="rId40"/>
    <p:sldId id="2076138305" r:id="rId41"/>
    <p:sldId id="2076138361" r:id="rId42"/>
    <p:sldId id="2076138306" r:id="rId43"/>
    <p:sldId id="2076138307" r:id="rId44"/>
    <p:sldId id="2076138308" r:id="rId45"/>
    <p:sldId id="2076138367" r:id="rId46"/>
    <p:sldId id="2076138368" r:id="rId47"/>
    <p:sldId id="2076138369" r:id="rId48"/>
    <p:sldId id="2076138309" r:id="rId49"/>
    <p:sldId id="2076138291" r:id="rId50"/>
    <p:sldId id="2076138251" r:id="rId51"/>
    <p:sldId id="1370" r:id="rId52"/>
    <p:sldId id="2076137919" r:id="rId53"/>
    <p:sldId id="2076137922" r:id="rId54"/>
    <p:sldId id="2076137933" r:id="rId55"/>
    <p:sldId id="2076137951" r:id="rId56"/>
    <p:sldId id="2076137963" r:id="rId57"/>
    <p:sldId id="2076137923" r:id="rId58"/>
    <p:sldId id="2076138382" r:id="rId59"/>
    <p:sldId id="2076138383" r:id="rId60"/>
    <p:sldId id="2076138386" r:id="rId61"/>
    <p:sldId id="2076138387" r:id="rId62"/>
    <p:sldId id="2076138389" r:id="rId63"/>
    <p:sldId id="2076138391" r:id="rId64"/>
    <p:sldId id="2076138392" r:id="rId65"/>
    <p:sldId id="2076137960" r:id="rId66"/>
    <p:sldId id="2076137961" r:id="rId67"/>
    <p:sldId id="2076138415" r:id="rId68"/>
    <p:sldId id="2076138395" r:id="rId69"/>
    <p:sldId id="2076138407" r:id="rId70"/>
    <p:sldId id="2076138408" r:id="rId71"/>
    <p:sldId id="2076138409" r:id="rId72"/>
    <p:sldId id="2076138410" r:id="rId73"/>
    <p:sldId id="2076138411" r:id="rId74"/>
    <p:sldId id="2076138412" r:id="rId75"/>
    <p:sldId id="2076138413" r:id="rId76"/>
    <p:sldId id="2076138414" r:id="rId77"/>
    <p:sldId id="2076137920" r:id="rId78"/>
    <p:sldId id="2076138292" r:id="rId79"/>
    <p:sldId id="2076138295" r:id="rId80"/>
    <p:sldId id="2076138296" r:id="rId81"/>
    <p:sldId id="2076138303" r:id="rId82"/>
    <p:sldId id="2076138416" r:id="rId83"/>
    <p:sldId id="2076137814" r:id="rId84"/>
    <p:sldId id="2076136689" r:id="rId85"/>
    <p:sldId id="2076138299" r:id="rId86"/>
    <p:sldId id="9885" r:id="rId87"/>
    <p:sldId id="2076136705" r:id="rId88"/>
    <p:sldId id="9886" r:id="rId89"/>
    <p:sldId id="9981" r:id="rId90"/>
    <p:sldId id="2076138300" r:id="rId91"/>
    <p:sldId id="10009" r:id="rId92"/>
    <p:sldId id="9937" r:id="rId93"/>
    <p:sldId id="9933" r:id="rId94"/>
    <p:sldId id="338" r:id="rId95"/>
    <p:sldId id="2076138271" r:id="rId96"/>
    <p:sldId id="2076138301" r:id="rId97"/>
    <p:sldId id="2076138302" r:id="rId98"/>
    <p:sldId id="2076138256" r:id="rId99"/>
    <p:sldId id="2076138240" r:id="rId100"/>
    <p:sldId id="256" r:id="rId101"/>
    <p:sldId id="2076138241"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Lst>
        </p14:section>
        <p14:section name="Spark for Data Science" id="{EFA6B0C7-BDF8-45CF-8DE7-B06FB1F5A46F}">
          <p14:sldIdLst>
            <p14:sldId id="2076138286"/>
            <p14:sldId id="1841"/>
            <p14:sldId id="2076137945"/>
            <p14:sldId id="2076136710"/>
            <p14:sldId id="2076138331"/>
            <p14:sldId id="2076138332"/>
            <p14:sldId id="2076136715"/>
            <p14:sldId id="2076136716"/>
            <p14:sldId id="10041"/>
            <p14:sldId id="2076137972"/>
            <p14:sldId id="2076137947"/>
            <p14:sldId id="2076137973"/>
            <p14:sldId id="489"/>
            <p14:sldId id="8343"/>
            <p14:sldId id="2076137949"/>
            <p14:sldId id="2076138287"/>
            <p14:sldId id="2076137948"/>
            <p14:sldId id="2076137943"/>
            <p14:sldId id="2076138288"/>
            <p14:sldId id="2076137975"/>
            <p14:sldId id="2076137974"/>
            <p14:sldId id="2076137953"/>
            <p14:sldId id="2076138289"/>
            <p14:sldId id="2076137955"/>
            <p14:sldId id="2076137958"/>
            <p14:sldId id="2076138290"/>
            <p14:sldId id="2076137976"/>
            <p14:sldId id="2076137942"/>
            <p14:sldId id="2076137965"/>
            <p14:sldId id="2076138357"/>
            <p14:sldId id="2453"/>
            <p14:sldId id="2076137978"/>
            <p14:sldId id="2076138305"/>
            <p14:sldId id="2076138361"/>
            <p14:sldId id="2076138306"/>
            <p14:sldId id="2076138307"/>
            <p14:sldId id="2076138308"/>
            <p14:sldId id="2076138367"/>
            <p14:sldId id="2076138368"/>
            <p14:sldId id="2076138369"/>
            <p14:sldId id="2076138309"/>
            <p14:sldId id="2076138291"/>
          </p14:sldIdLst>
        </p14:section>
        <p14:section name="Break 1" id="{A6542719-E2AA-47BD-8F7B-6CFEF2FDB868}">
          <p14:sldIdLst>
            <p14:sldId id="2076138251"/>
          </p14:sldIdLst>
        </p14:section>
        <p14:section name="Security" id="{ABA1DBC8-22D3-4519-9AD6-738572B8CA9E}">
          <p14:sldIdLst>
            <p14:sldId id="1370"/>
            <p14:sldId id="2076137919"/>
            <p14:sldId id="2076137922"/>
            <p14:sldId id="2076137933"/>
            <p14:sldId id="2076137951"/>
            <p14:sldId id="2076137963"/>
            <p14:sldId id="2076137923"/>
            <p14:sldId id="2076138382"/>
            <p14:sldId id="2076138383"/>
            <p14:sldId id="2076138386"/>
            <p14:sldId id="2076138387"/>
            <p14:sldId id="2076138389"/>
            <p14:sldId id="2076138391"/>
            <p14:sldId id="2076138392"/>
            <p14:sldId id="2076137960"/>
            <p14:sldId id="2076137961"/>
            <p14:sldId id="2076138415"/>
            <p14:sldId id="2076138395"/>
            <p14:sldId id="2076138407"/>
            <p14:sldId id="2076138408"/>
            <p14:sldId id="2076138409"/>
            <p14:sldId id="2076138410"/>
            <p14:sldId id="2076138411"/>
            <p14:sldId id="2076138412"/>
            <p14:sldId id="2076138413"/>
            <p14:sldId id="2076138414"/>
            <p14:sldId id="2076137920"/>
          </p14:sldIdLst>
        </p14:section>
        <p14:section name="Monitor and Manage" id="{40256708-34E4-41AA-8AF6-E2C2A70F0E68}">
          <p14:sldIdLst>
            <p14:sldId id="2076138292"/>
            <p14:sldId id="2076138295"/>
            <p14:sldId id="2076138296"/>
            <p14:sldId id="2076138303"/>
            <p14:sldId id="2076138416"/>
            <p14:sldId id="2076137814"/>
            <p14:sldId id="2076136689"/>
            <p14:sldId id="2076138299"/>
            <p14:sldId id="9885"/>
            <p14:sldId id="2076136705"/>
            <p14:sldId id="9886"/>
            <p14:sldId id="9981"/>
            <p14:sldId id="2076138300"/>
            <p14:sldId id="10009"/>
            <p14:sldId id="9937"/>
            <p14:sldId id="9933"/>
            <p14:sldId id="338"/>
            <p14:sldId id="2076138271"/>
            <p14:sldId id="2076138301"/>
          </p14:sldIdLst>
        </p14:section>
        <p14:section name="Break 2" id="{7B595846-30D6-4443-8EBE-21623F55DA57}">
          <p14:sldIdLst>
            <p14:sldId id="2076138302"/>
          </p14:sldIdLst>
        </p14:section>
        <p14:section name="PoC Challenges 3 &amp; 4" id="{306D1B90-E4A0-4D70-A761-B38DFCD34DBC}">
          <p14:sldIdLst>
            <p14:sldId id="2076138256"/>
          </p14:sldIdLst>
        </p14:section>
        <p14:section name="Wrap-up" id="{70973284-0EBE-4E16-8895-3758FF0591DF}">
          <p14:sldIdLst>
            <p14:sldId id="2076138240"/>
            <p14:sldId id="256"/>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66" autoAdjust="0"/>
    <p:restoredTop sz="86259" autoAdjust="0"/>
  </p:normalViewPr>
  <p:slideViewPr>
    <p:cSldViewPr snapToGrid="0">
      <p:cViewPr varScale="1">
        <p:scale>
          <a:sx n="110" d="100"/>
          <a:sy n="110" d="100"/>
        </p:scale>
        <p:origin x="824" y="168"/>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tableStyles" Target="tableStyles.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7/29/21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ynapse-analytics/spark/microsoft-spark-utiliti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microsoft.com/download/details.aspx?id=53339"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ww.microsoft.com/download/details.aspx?id=11774"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encrypt-a-column-of-data?view=azure-sqldw-latest"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cicd/continuous-integration-deployment"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azure-portal-add-librarie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azure/synapse-analytics/spark/apache-spark-version-suppor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7/29/21 5:45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Spark Utilities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766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61516"/>
                </a:solidFill>
                <a:latin typeface="Helvetica" panose="020B0604020202020204" pitchFamily="34" charset="0"/>
              </a:rPr>
              <a:t>Synapse SHOULD be preferred for performing Data Engineering. </a:t>
            </a:r>
            <a:endParaRPr lang="en-US" sz="1800" dirty="0"/>
          </a:p>
          <a:p>
            <a:endParaRPr lang="en-US" sz="1800" dirty="0">
              <a:solidFill>
                <a:srgbClr val="161516"/>
              </a:solidFill>
              <a:latin typeface="Helvetica" panose="020B0604020202020204" pitchFamily="34" charset="0"/>
            </a:endParaRPr>
          </a:p>
          <a:p>
            <a:r>
              <a:rPr lang="en-US" sz="1800" dirty="0">
                <a:solidFill>
                  <a:srgbClr val="161516"/>
                </a:solidFill>
                <a:latin typeface="Helvetica" panose="020B0604020202020204" pitchFamily="34" charset="0"/>
              </a:rPr>
              <a:t>ML training should ALWAYS be done within AML. And, if you happen to have Spark based ML, then that would be a case to consider Azure Databricks.</a:t>
            </a:r>
          </a:p>
          <a:p>
            <a:endParaRPr lang="en-US" sz="1800" dirty="0">
              <a:solidFill>
                <a:srgbClr val="161516"/>
              </a:solidFill>
              <a:latin typeface="Helvetica" panose="020B0604020202020204" pitchFamily="34" charset="0"/>
            </a:endParaRPr>
          </a:p>
          <a:p>
            <a:r>
              <a:rPr lang="en-US" sz="1800" dirty="0">
                <a:solidFill>
                  <a:srgbClr val="161516"/>
                </a:solidFill>
                <a:latin typeface="Helvetica" panose="020B0604020202020204" pitchFamily="34" charset="0"/>
              </a:rPr>
              <a:t>Then to augment that you can operationalize by deploying to AKS or in some cases to the T-SQL Predict.</a:t>
            </a:r>
          </a:p>
        </p:txBody>
      </p:sp>
      <p:sp>
        <p:nvSpPr>
          <p:cNvPr id="4" name="Slide Number Placeholder 3"/>
          <p:cNvSpPr>
            <a:spLocks noGrp="1"/>
          </p:cNvSpPr>
          <p:nvPr>
            <p:ph type="sldNum" sz="quarter" idx="5"/>
          </p:nvPr>
        </p:nvSpPr>
        <p:spPr/>
        <p:txBody>
          <a:bodyPr/>
          <a:lstStyle/>
          <a:p>
            <a:fld id="{09259B3D-005A-450F-B89F-6A3DD53EE3BF}" type="slidenum">
              <a:rPr lang="en-US" smtClean="0"/>
              <a:t>37</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dirty="0">
                <a:solidFill>
                  <a:schemeClr val="tx1"/>
                </a:solidFill>
                <a:effectLst/>
                <a:latin typeface="Segoe UI Light" pitchFamily="34" charset="0"/>
                <a:ea typeface="+mn-ea"/>
                <a:cs typeface="+mn-cs"/>
                <a:hlinkClick r:id="rId3"/>
              </a:rPr>
              <a:t>Open Neural Network Exchange</a:t>
            </a:r>
            <a:r>
              <a:rPr lang="en-US" sz="900" b="0" i="0" kern="1200" dirty="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dirty="0">
                <a:solidFill>
                  <a:schemeClr val="tx1"/>
                </a:solidFill>
                <a:effectLst/>
                <a:latin typeface="Segoe UI Light" pitchFamily="34" charset="0"/>
                <a:ea typeface="+mn-ea"/>
                <a:cs typeface="+mn-cs"/>
                <a:hlinkClick r:id="rId4"/>
              </a:rPr>
              <a:t>community of partners</a:t>
            </a:r>
            <a:r>
              <a:rPr lang="en-US" sz="900" b="0" i="0" kern="1200" dirty="0">
                <a:solidFill>
                  <a:schemeClr val="tx1"/>
                </a:solidFill>
                <a:effectLst/>
                <a:latin typeface="Segoe UI Light" pitchFamily="34" charset="0"/>
                <a:ea typeface="+mn-ea"/>
                <a:cs typeface="+mn-cs"/>
              </a:rPr>
              <a:t>, including Microsoft, who create compatible frameworks and tools.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create ONNX models from many frameworks, including </a:t>
            </a:r>
            <a:r>
              <a:rPr lang="en-US" sz="900" b="0" i="0" kern="1200" dirty="0" err="1">
                <a:solidFill>
                  <a:schemeClr val="tx1"/>
                </a:solidFill>
                <a:effectLst/>
                <a:latin typeface="Segoe UI Light" pitchFamily="34" charset="0"/>
                <a:ea typeface="+mn-ea"/>
                <a:cs typeface="+mn-cs"/>
              </a:rPr>
              <a:t>PyTorch</a:t>
            </a:r>
            <a:r>
              <a:rPr lang="en-US" sz="900" b="0" i="0" kern="1200" dirty="0">
                <a:solidFill>
                  <a:schemeClr val="tx1"/>
                </a:solidFill>
                <a:effectLst/>
                <a:latin typeface="Segoe UI Light" pitchFamily="34" charset="0"/>
                <a:ea typeface="+mn-ea"/>
                <a:cs typeface="+mn-cs"/>
              </a:rPr>
              <a:t>, Chainer, Microsoft Cognitive Toolkit (CNTK), </a:t>
            </a:r>
            <a:r>
              <a:rPr lang="en-US" sz="900" b="0" i="0" kern="1200" dirty="0" err="1">
                <a:solidFill>
                  <a:schemeClr val="tx1"/>
                </a:solidFill>
                <a:effectLst/>
                <a:latin typeface="Segoe UI Light" pitchFamily="34" charset="0"/>
                <a:ea typeface="+mn-ea"/>
                <a:cs typeface="+mn-cs"/>
              </a:rPr>
              <a:t>MXNet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ML.Net</a:t>
            </a:r>
            <a:r>
              <a:rPr lang="en-US" sz="900" b="0" i="0" kern="1200" dirty="0">
                <a:solidFill>
                  <a:schemeClr val="tx1"/>
                </a:solidFill>
                <a:effectLst/>
                <a:latin typeface="Segoe UI Light" pitchFamily="34" charset="0"/>
                <a:ea typeface="+mn-ea"/>
                <a:cs typeface="+mn-cs"/>
              </a:rPr>
              <a:t>, TensorFlow, </a:t>
            </a:r>
            <a:r>
              <a:rPr lang="en-US" sz="900" b="0" i="0" kern="1200" dirty="0" err="1">
                <a:solidFill>
                  <a:schemeClr val="tx1"/>
                </a:solidFill>
                <a:effectLst/>
                <a:latin typeface="Segoe UI Light" pitchFamily="34" charset="0"/>
                <a:ea typeface="+mn-ea"/>
                <a:cs typeface="+mn-cs"/>
              </a:rPr>
              <a:t>Keras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SciKit</a:t>
            </a:r>
            <a:r>
              <a:rPr lang="en-US" sz="900" b="0" i="0" kern="1200" dirty="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dirty="0" err="1">
                <a:solidFill>
                  <a:schemeClr val="tx1"/>
                </a:solidFill>
                <a:effectLst/>
                <a:latin typeface="Segoe UI Light" pitchFamily="34" charset="0"/>
                <a:ea typeface="+mn-ea"/>
                <a:cs typeface="+mn-cs"/>
              </a:rPr>
              <a:t>TensorRT</a:t>
            </a:r>
            <a:r>
              <a:rPr lang="en-US" sz="900" b="0" i="0" kern="1200" dirty="0">
                <a:solidFill>
                  <a:schemeClr val="tx1"/>
                </a:solidFill>
                <a:effectLst/>
                <a:latin typeface="Segoe UI Light" pitchFamily="34" charset="0"/>
                <a:ea typeface="+mn-ea"/>
                <a:cs typeface="+mn-cs"/>
              </a:rPr>
              <a:t> on NVidia GPUs. </a:t>
            </a:r>
            <a:r>
              <a:rPr lang="en-US" sz="900" b="0" i="0" u="none" strike="noStrike" kern="1200" dirty="0">
                <a:solidFill>
                  <a:schemeClr val="tx1"/>
                </a:solidFill>
                <a:effectLst/>
                <a:latin typeface="Segoe UI Light" pitchFamily="34" charset="0"/>
                <a:ea typeface="+mn-ea"/>
                <a:cs typeface="+mn-cs"/>
                <a:hlinkClick r:id="rId5"/>
              </a:rPr>
              <a:t>ONNX models can be deployed</a:t>
            </a:r>
            <a:r>
              <a:rPr lang="en-US" sz="900" b="0" i="0" kern="1200" dirty="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dirty="0">
                <a:solidFill>
                  <a:schemeClr val="tx1"/>
                </a:solidFill>
                <a:effectLst/>
                <a:latin typeface="Segoe UI Light" pitchFamily="34" charset="0"/>
                <a:ea typeface="+mn-ea"/>
                <a:cs typeface="+mn-cs"/>
                <a:hlinkClick r:id="rId6"/>
              </a:rPr>
              <a:t>Windows ML</a:t>
            </a:r>
            <a:r>
              <a:rPr lang="en-US" sz="900" b="0" i="0" kern="1200" dirty="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scientists: use the framework of their choice to create and train models</a:t>
            </a:r>
          </a:p>
          <a:p>
            <a:r>
              <a:rPr lang="en-US" sz="900" b="0" i="0" kern="1200" dirty="0">
                <a:solidFill>
                  <a:schemeClr val="tx1"/>
                </a:solidFill>
                <a:effectLst/>
                <a:latin typeface="Segoe UI Light" pitchFamily="34" charset="0"/>
                <a:ea typeface="+mn-ea"/>
                <a:cs typeface="+mn-cs"/>
              </a:rPr>
              <a:t>Developers: deploy models cross-platform with minimal integration work</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687716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45</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7/29/21 5:46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7/29/21 5:46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The first line of defense when controlling access to Microsoft Azure SQL Data Warehouse involves IP address and port filtering on the Azure SQL Server instance level, implemented as firewall rules defined in its master database.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The firewall restricts incoming traffic to TCP port 1433 only. In addition, by default, all external (from the Azure point of view) connections are blocked, so you need to explicitly enable them by specifying the public IP address (or IP address range) assigned to your Internet entry point.</a:t>
            </a:r>
          </a:p>
          <a:p>
            <a:pPr marL="173736" indent="-173736">
              <a:buFont typeface="Arial" panose="020B0604020202020204" pitchFamily="34" charset="0"/>
              <a:buChar char="•"/>
            </a:pPr>
            <a:r>
              <a:rPr lang="en-US" sz="1000">
                <a:solidFill>
                  <a:srgbClr val="0072C6"/>
                </a:solidFill>
                <a:latin typeface="Segoe UI" panose="020B0502040204020203" pitchFamily="34" charset="0"/>
                <a:cs typeface="Segoe UI" panose="020B0502040204020203" pitchFamily="34" charset="0"/>
              </a:rPr>
              <a:t>Azure Portal</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30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862445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Check this article to learn how to create private </a:t>
            </a:r>
            <a:r>
              <a:rPr lang="en-US" err="1"/>
              <a:t>endpoins</a:t>
            </a:r>
            <a:r>
              <a:rPr lang="en-US"/>
              <a:t> to your Azure 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77092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Azure Active Directory authentication is a mechanism for connecting to Microsoft Azure SQL Database or Data Warehouse by using identities in Azure Active Directory. Azure SQL Database is used to refer to both SQL Database and SQL Data Warehouse in the para below.</a:t>
            </a:r>
          </a:p>
          <a:p>
            <a:endParaRPr lang="en-US" sz="1000">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With Azure Active Directory authentication, you can centrally manage the identities of database users and other Microsoft services in a single location. Central identity management provides a single place to manage Azure SQL Database users and simplifies permission management. Benefits include: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An alternative to SQL Server authentication.</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Help in stopping the proliferation of user identities across database servers.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The ability to perform password rotation in a single place.</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Management of database permissions by using external Azure Active Directory groups.</a:t>
            </a:r>
          </a:p>
          <a:p>
            <a:pPr marL="630262" lvl="1" indent="-173062">
              <a:spcBef>
                <a:spcPts val="404"/>
              </a:spcBef>
              <a:buFont typeface="Arial" panose="020B0604020202020204" pitchFamily="34" charset="0"/>
              <a:buChar char="•"/>
            </a:pPr>
            <a:r>
              <a:rPr lang="en-US" sz="1000">
                <a:latin typeface="Segoe UI" panose="020B0502040204020203" pitchFamily="34" charset="0"/>
                <a:cs typeface="Segoe UI" panose="020B0502040204020203" pitchFamily="34" charset="0"/>
              </a:rPr>
              <a:t>Elimination of the need to store passwords: it enables integrated Windows authentication and other forms of authentication supported by Azure Active Directory.</a:t>
            </a:r>
            <a:endParaRPr lang="en-US" sz="1000">
              <a:solidFill>
                <a:srgbClr val="000000"/>
              </a:solidFill>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authentication uses contained database users to authenticate identities at the database level.</a:t>
            </a: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Azure Active Directory members created in the managed domain or with a federated domain can be provisioned in Azure SQL Database.</a:t>
            </a:r>
          </a:p>
          <a:p>
            <a:pPr marL="171450" marR="0" lvl="0" indent="-171450" algn="l" defTabSz="9229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Two-factor authentication or other forms of interactive authentication are supported.</a:t>
            </a:r>
          </a:p>
          <a:p>
            <a:pPr marL="0" indent="0" defTabSz="922995">
              <a:buFont typeface="Arial" panose="020B0604020202020204" pitchFamily="34" charset="0"/>
              <a:buNone/>
              <a:defRPr/>
            </a:pPr>
            <a:endParaRPr lang="en-US" sz="1000">
              <a:latin typeface="Segoe UI" panose="020B0502040204020203" pitchFamily="34" charset="0"/>
              <a:cs typeface="Segoe UI" panose="020B0502040204020203" pitchFamily="34" charset="0"/>
            </a:endParaRPr>
          </a:p>
          <a:p>
            <a:pPr marL="171450" indent="-171450"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Limitations:</a:t>
            </a:r>
          </a:p>
          <a:p>
            <a:pPr marL="630262" lvl="1" indent="-173062" defTabSz="922995">
              <a:buFont typeface="Arial" panose="020B0604020202020204" pitchFamily="34" charset="0"/>
              <a:buChar char="•"/>
              <a:defRPr/>
            </a:pPr>
            <a:r>
              <a:rPr lang="en-US" sz="1000">
                <a:latin typeface="Segoe UI" panose="020B0502040204020203" pitchFamily="34" charset="0"/>
                <a:cs typeface="Segoe UI" panose="020B0502040204020203" pitchFamily="34" charset="0"/>
              </a:rPr>
              <a:t>Microsoft accounts (for example outlook.com, hotmail.com, live.com) or other guest accounts (for example gmail.com, yahoo.com) are not supported.</a:t>
            </a:r>
            <a:endParaRPr lang="en-US" sz="1000">
              <a:solidFill>
                <a:srgbClr val="000000"/>
              </a:solidFill>
              <a:latin typeface="Segoe UI" panose="020B0502040204020203" pitchFamily="34" charset="0"/>
              <a:cs typeface="Segoe UI" panose="020B0502040204020203" pitchFamily="34" charset="0"/>
            </a:endParaRP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one Azure Active Directory administrator (a user or group) can be configured for an Azure SQL Database at any time.</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Only an Azure Active Directory administrator can initially connect to the Azure SQL Database by using an Azure Active Directory account. The Azure Active Directory administrator can configure subsequent Azure Active Directory database users.</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Some tools, like business intelligence (BI) and Microsoft Office Excel, are not supported.</a:t>
            </a:r>
          </a:p>
          <a:p>
            <a:pPr marL="630262" lvl="1"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Azure Active Directory authentication is supported by .NET Framework Data Provider for SQL Server (at least version in .NET Framework version 4.6). </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Therefore SQL Server Management Studio (available with SQL Server 2016) and data-tier applications (DAC and .</a:t>
            </a:r>
            <a:r>
              <a:rPr lang="en-US" sz="1000" err="1">
                <a:latin typeface="Segoe UI" panose="020B0502040204020203" pitchFamily="34" charset="0"/>
                <a:cs typeface="Segoe UI" panose="020B0502040204020203" pitchFamily="34" charset="0"/>
              </a:rPr>
              <a:t>bacpac</a:t>
            </a:r>
            <a:r>
              <a:rPr lang="en-US" sz="1000">
                <a:latin typeface="Segoe UI" panose="020B0502040204020203" pitchFamily="34" charset="0"/>
                <a:cs typeface="Segoe UI" panose="020B0502040204020203" pitchFamily="34" charset="0"/>
              </a:rPr>
              <a:t>) can connect. </a:t>
            </a:r>
          </a:p>
          <a:p>
            <a:pPr marL="1087462" lvl="2" indent="-173062">
              <a:buFont typeface="Arial" panose="020B0604020202020204" pitchFamily="34" charset="0"/>
              <a:buChar char="•"/>
            </a:pPr>
            <a:r>
              <a:rPr lang="en-NZ" sz="1200" b="0" i="0" kern="1200">
                <a:solidFill>
                  <a:schemeClr val="tx1"/>
                </a:solidFill>
                <a:effectLst/>
                <a:latin typeface="+mn-lt"/>
                <a:ea typeface="+mn-ea"/>
                <a:cs typeface="+mn-cs"/>
                <a:hlinkClick r:id="rId3"/>
              </a:rPr>
              <a:t>ODBC version 13.1</a:t>
            </a:r>
            <a:r>
              <a:rPr lang="en-NZ" sz="1200" b="0" i="0" kern="1200">
                <a:solidFill>
                  <a:schemeClr val="tx1"/>
                </a:solidFill>
                <a:effectLst/>
                <a:latin typeface="+mn-lt"/>
                <a:ea typeface="+mn-ea"/>
                <a:cs typeface="+mn-cs"/>
              </a:rPr>
              <a:t> supports Azure Active Directory authentication</a:t>
            </a:r>
          </a:p>
          <a:p>
            <a:pPr marL="1087462" lvl="2" indent="-173062">
              <a:buFont typeface="Arial" panose="020B0604020202020204" pitchFamily="34" charset="0"/>
              <a:buChar char="•"/>
            </a:pPr>
            <a:r>
              <a:rPr lang="en-US" sz="1000">
                <a:latin typeface="Segoe UI" panose="020B0502040204020203" pitchFamily="34" charset="0"/>
                <a:cs typeface="Segoe UI" panose="020B0502040204020203" pitchFamily="34" charset="0"/>
              </a:rPr>
              <a:t>The sqlcmd.exe </a:t>
            </a:r>
            <a:r>
              <a:rPr lang="en-US" sz="1200" b="0" i="0" kern="1200">
                <a:solidFill>
                  <a:schemeClr val="tx1"/>
                </a:solidFill>
                <a:effectLst/>
                <a:latin typeface="+mn-lt"/>
                <a:ea typeface="+mn-ea"/>
                <a:cs typeface="+mn-cs"/>
              </a:rPr>
              <a:t>supports Azure Active Directory authentication beginning with version 13.1</a:t>
            </a:r>
          </a:p>
          <a:p>
            <a:pPr marL="1087462" marR="0" lvl="2" indent="-17306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cannot authenticate by using Azure AD authentication.</a:t>
            </a:r>
          </a:p>
          <a:p>
            <a:pPr marL="1087462" lvl="2" indent="-173062">
              <a:buFont typeface="Arial" panose="020B0604020202020204" pitchFamily="34" charset="0"/>
              <a:buChar char="•"/>
            </a:pPr>
            <a:r>
              <a:rPr lang="en-US" sz="1200" b="0" i="0" u="none" strike="noStrike" kern="1200">
                <a:solidFill>
                  <a:schemeClr val="tx1"/>
                </a:solidFill>
                <a:effectLst/>
                <a:latin typeface="+mn-lt"/>
                <a:ea typeface="+mn-ea"/>
                <a:cs typeface="+mn-cs"/>
                <a:hlinkClick r:id="rId4"/>
              </a:rPr>
              <a:t>Microsoft JDBC Driver 6.0 for SQL Server</a:t>
            </a:r>
            <a:r>
              <a:rPr lang="en-US" sz="1200" b="0" i="0" kern="1200">
                <a:solidFill>
                  <a:schemeClr val="tx1"/>
                </a:solidFill>
                <a:effectLst/>
                <a:latin typeface="+mn-lt"/>
                <a:ea typeface="+mn-ea"/>
                <a:cs typeface="+mn-cs"/>
              </a:rPr>
              <a:t> supports Azure AD authentication.</a:t>
            </a:r>
          </a:p>
          <a:p>
            <a:pPr marL="457200" lvl="1"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https://docs.microsoft.com/en-us/azure/sql-database/sql-database-aad-authentication</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MFA related:</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https://docs.microsoft.com/en-us/azure/sql-database/sql-database-ssms-mfa-authentication?toc=/azure/sql-data-warehouse/toc.json</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https://docs.microsoft.com/en-us/sql/ssdt/azure-active-directory?view=azuresqldb-current</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https://docs.microsoft.com/en-us/sql/tools/sqlcmd-utility?view=sql-server-2017</a:t>
            </a:r>
          </a:p>
          <a:p>
            <a:pPr marL="0" lvl="0" indent="0">
              <a:buFont typeface="Arial" panose="020B0604020202020204" pitchFamily="34" charset="0"/>
              <a:buNone/>
            </a:pPr>
            <a:r>
              <a:rPr lang="en-US" sz="1000">
                <a:latin typeface="Segoe UI" panose="020B0502040204020203" pitchFamily="34" charset="0"/>
                <a:cs typeface="Segoe UI" panose="020B0502040204020203" pitchFamily="34" charset="0"/>
              </a:rPr>
              <a:t>https://docs.microsoft.com/en-us/sql/tools/bcp-utility?view=sql-server-2017</a:t>
            </a:r>
          </a:p>
          <a:p>
            <a:pPr marL="0" lv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00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Implement RLS by using the </a:t>
            </a:r>
            <a:r>
              <a:rPr lang="en-US" sz="1000">
                <a:effectLst/>
                <a:latin typeface="Segoe UI" panose="020B0502040204020203" pitchFamily="34" charset="0"/>
                <a:cs typeface="Segoe UI" panose="020B0502040204020203" pitchFamily="34" charset="0"/>
                <a:hlinkClick r:id="rId3"/>
              </a:rPr>
              <a:t>CREATE SECURITY POLICY</a:t>
            </a:r>
            <a:r>
              <a:rPr lang="en-US" sz="1000">
                <a:effectLst/>
                <a:latin typeface="Segoe UI" panose="020B0502040204020203" pitchFamily="34" charset="0"/>
                <a:cs typeface="Segoe UI" panose="020B0502040204020203" pitchFamily="34" charset="0"/>
              </a:rPr>
              <a:t> Transact-SQL statement, and predicates created as </a:t>
            </a:r>
            <a:r>
              <a:rPr lang="en-US" sz="1000">
                <a:effectLst/>
                <a:latin typeface="Segoe UI" panose="020B0502040204020203" pitchFamily="34" charset="0"/>
                <a:cs typeface="Segoe UI" panose="020B0502040204020203" pitchFamily="34" charset="0"/>
                <a:hlinkClick r:id="rId4"/>
              </a:rPr>
              <a:t>inline table valued functions</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a:t>
            </a:r>
            <a:r>
              <a:rPr lang="en-US" sz="1000" b="0">
                <a:effectLst/>
                <a:latin typeface="Segoe UI" panose="020B0502040204020203" pitchFamily="34" charset="0"/>
                <a:cs typeface="Segoe UI" panose="020B0502040204020203" pitchFamily="34" charset="0"/>
              </a:rPr>
              <a:t> Azure SQL Data Warehouse doesn’t yet support block predicates.</a:t>
            </a: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https://docs.microsoft.com/en-us/sql/relational-databases/security/row-level-security?view=sql-server-2017</a:t>
            </a: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 Dynamic data masking is easy to use with existing applications, since masking rules are applied in the query results, and there is no need to modify existing queries.</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For example, a call center support person may identify callers by several digits of their social security number or credit card number, but those data items should not be fully exposed to the support person. A developer can define a masking rule to be applied to each query result that masks all but the last four digits of any social security number or credit card number in the result set. For another example, by using the appropriate data mask to protect personally identifiable information (PII) data, a developer can query production environments for troubleshooting purposes without violating compliance regulations.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Dynamic data masking limits the exposure of sensitive data and prevents accidental viewing by engineers that access directly databases for troubleshooting purposes or non-privileged application users. Dynamic data masking doesn’t aim to prevent privileged database users from connecting directly to the database and running exhaustive queries that expose pieces of the sensitive data. Dynamic data masking is complimentary to other SQL Server security features (auditing, encryption, row level security…) and it is highly recommended to enable them in addition in order to protect better the sensitive data in the database.</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Since data is masked just before being returned to the user, changing the data type to an unmasked type will return unmasked data.</a:t>
            </a:r>
          </a:p>
          <a:p>
            <a:r>
              <a:rPr lang="en-US" sz="1000">
                <a:effectLst/>
                <a:latin typeface="Segoe UI" panose="020B0502040204020203" pitchFamily="34" charset="0"/>
                <a:cs typeface="Segoe UI" panose="020B0502040204020203" pitchFamily="34" charset="0"/>
              </a:rPr>
              <a:t>Dynamic data masking is available in SQL Server 2016 .However, to enable dynamic data masking, you must use trace flags 209 and 219. For  SQL Database, see </a:t>
            </a:r>
            <a:r>
              <a:rPr lang="en-US" sz="1000" b="0" i="1" kern="1200">
                <a:solidFill>
                  <a:schemeClr val="tx1"/>
                </a:solidFill>
                <a:effectLst/>
                <a:latin typeface="Segoe UI" panose="020B0502040204020203" pitchFamily="34" charset="0"/>
                <a:cs typeface="Segoe UI" panose="020B0502040204020203" pitchFamily="34" charset="0"/>
              </a:rPr>
              <a:t>https://docs.microsoft.com/en-us/azure/sql-database/sql-database-dynamic-data-masking-get-started.</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https://msdn.microsoft.com/en-us/library/mt130841(v=sql.130).aspx</a:t>
            </a:r>
          </a:p>
          <a:p>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hlinkClick r:id="rId3"/>
              </a:rPr>
              <a:t>Encrypt a Column of Data - SQL Server &amp; Azure Synapse Analytics &amp; Azure SQL Database &amp; SQL Managed Instance | Microsoft Docs</a:t>
            </a:r>
            <a:endParaRPr lang="en-US" sz="1000" kern="120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483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aseline="0">
                <a:latin typeface="Segoe UI" panose="020B0502040204020203" pitchFamily="34" charset="0"/>
                <a:cs typeface="Segoe UI" panose="020B0502040204020203" pitchFamily="34" charset="0"/>
              </a:rPr>
              <a:t>Azure SQL DW includes several additional security measures for data. This slide provides an overview of SQL encryption in transit, at rest, and end-to-end.</a:t>
            </a:r>
          </a:p>
          <a:p>
            <a:endParaRPr lang="en-US" sz="1000" baseline="0">
              <a:latin typeface="Segoe UI" panose="020B0502040204020203" pitchFamily="34" charset="0"/>
              <a:cs typeface="Segoe UI" panose="020B0502040204020203" pitchFamily="34" charset="0"/>
            </a:endParaRPr>
          </a:p>
          <a:p>
            <a:pPr marL="0" lvl="1" defTabSz="921738" fontAlgn="base">
              <a:lnSpc>
                <a:spcPct val="90000"/>
              </a:lnSpc>
              <a:spcBef>
                <a:spcPct val="0"/>
              </a:spcBef>
              <a:spcAft>
                <a:spcPts val="606"/>
              </a:spcAft>
            </a:pPr>
            <a:r>
              <a:rPr lang="en-US" sz="1000" b="1">
                <a:effectLst/>
                <a:latin typeface="Segoe UI" panose="020B0502040204020203" pitchFamily="34" charset="0"/>
                <a:cs typeface="Segoe UI" panose="020B0502040204020203" pitchFamily="34" charset="0"/>
              </a:rPr>
              <a:t>Talking Points:</a:t>
            </a:r>
            <a:endParaRPr lang="en-US" sz="1000" b="1">
              <a:solidFill>
                <a:srgbClr val="247BC2"/>
              </a:solidFill>
              <a:latin typeface="Segoe UI" panose="020B0502040204020203" pitchFamily="34" charset="0"/>
              <a:cs typeface="Segoe UI" panose="020B0502040204020203" pitchFamily="34" charset="0"/>
            </a:endParaRPr>
          </a:p>
          <a:p>
            <a:pPr marL="173038" lvl="1" indent="-173038" defTabSz="921738" fontAlgn="base">
              <a:lnSpc>
                <a:spcPct val="90000"/>
              </a:lnSpc>
              <a:spcBef>
                <a:spcPct val="0"/>
              </a:spcBef>
              <a:spcAft>
                <a:spcPts val="606"/>
              </a:spcAft>
              <a:buFont typeface="Arial" panose="020B0604020202020204" pitchFamily="34" charset="0"/>
              <a:buChar char="•"/>
            </a:pPr>
            <a:r>
              <a:rPr lang="en-US" sz="1000" b="0">
                <a:latin typeface="Segoe UI" panose="020B0502040204020203" pitchFamily="34" charset="0"/>
                <a:cs typeface="Segoe UI" panose="020B0502040204020203" pitchFamily="34" charset="0"/>
              </a:rPr>
              <a:t>Key takeaway: Encrypted </a:t>
            </a:r>
            <a:r>
              <a:rPr lang="en-US" sz="1000">
                <a:latin typeface="Segoe UI" panose="020B0502040204020203" pitchFamily="34" charset="0"/>
                <a:cs typeface="Segoe UI" panose="020B0502040204020203" pitchFamily="34" charset="0"/>
              </a:rPr>
              <a:t>sensitive data and its corresponding keys are never seen in plain text in SQL Server</a:t>
            </a:r>
          </a:p>
          <a:p>
            <a:pPr marL="173038" lvl="1" indent="-173038" defTabSz="921738" fontAlgn="base">
              <a:lnSpc>
                <a:spcPct val="90000"/>
              </a:lnSpc>
              <a:spcBef>
                <a:spcPct val="0"/>
              </a:spcBef>
              <a:spcAft>
                <a:spcPts val="606"/>
              </a:spcAft>
              <a:buFont typeface="Arial" panose="020B0604020202020204" pitchFamily="34" charset="0"/>
              <a:buChar char="•"/>
            </a:pPr>
            <a:r>
              <a:rPr lang="en-US" sz="1000">
                <a:latin typeface="Segoe UI" panose="020B0502040204020203" pitchFamily="34" charset="0"/>
                <a:cs typeface="Segoe UI" panose="020B0502040204020203" pitchFamily="34" charset="0"/>
              </a:rPr>
              <a:t>The customer will need</a:t>
            </a:r>
            <a:r>
              <a:rPr lang="en-US" sz="1000" b="1">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to verify in the Azure Portal that the database is encrypted via PowerShell/T-SQL</a:t>
            </a:r>
          </a:p>
          <a:p>
            <a:pPr marL="171450"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Encryption-In-Transit technologies:</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from Client to Server</a:t>
            </a:r>
          </a:p>
          <a:p>
            <a:pPr marL="628650" lvl="1" indent="-171450" rtl="0" eaLnBrk="1" fontAlgn="t" latinLnBrk="0" hangingPunct="1">
              <a:buFont typeface="Arial" panose="020B0604020202020204" pitchFamily="34" charset="0"/>
              <a:buChar char="•"/>
            </a:pPr>
            <a:r>
              <a:rPr lang="en-US" sz="1000">
                <a:latin typeface="Segoe UI" panose="020B0502040204020203" pitchFamily="34" charset="0"/>
                <a:cs typeface="Segoe UI" panose="020B0502040204020203" pitchFamily="34" charset="0"/>
              </a:rPr>
              <a:t>TLS = Transport Layer Security</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Encryption at rest technologies: </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TDE = Transparent Data Encryption</a:t>
            </a:r>
            <a:endParaRPr lang="en-US"/>
          </a:p>
          <a:p>
            <a:endParaRPr lang="en-US"/>
          </a:p>
          <a:p>
            <a:r>
              <a:rPr lang="en-US"/>
              <a:t>** SQL Data Warehouse doesn’t support Always-Encryption yet.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3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1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p>
          <a:p>
            <a:pPr marL="630936" indent="-173736">
              <a:buFont typeface="Arial" panose="020B0604020202020204" pitchFamily="34" charset="0"/>
              <a:buChar char="•"/>
            </a:pPr>
            <a:r>
              <a:rPr lang="en-US" sz="1000" b="1">
                <a:latin typeface="Segoe UI" panose="020B0502040204020203" pitchFamily="34" charset="0"/>
                <a:cs typeface="Segoe UI" panose="020B0502040204020203" pitchFamily="34" charset="0"/>
              </a:rPr>
              <a:t>Fully managed by Azure</a:t>
            </a:r>
          </a:p>
          <a:p>
            <a:pPr marL="1085850" lvl="2"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Support for user-managed TDE using Azure Key Vault</a:t>
            </a:r>
          </a:p>
          <a:p>
            <a:pPr marL="628650" lvl="1" indent="-171450" defTabSz="621720">
              <a:spcBef>
                <a:spcPts val="600"/>
              </a:spcBef>
              <a:spcAft>
                <a:spcPts val="600"/>
              </a:spcAft>
              <a:buFont typeface="Arial" panose="020B0604020202020204" pitchFamily="34" charset="0"/>
              <a:buChar char="•"/>
            </a:pPr>
            <a:r>
              <a:rPr lang="en-US" sz="1000" b="1" kern="1200">
                <a:solidFill>
                  <a:schemeClr val="tx1"/>
                </a:solidFill>
                <a:latin typeface="Segoe UI" panose="020B0502040204020203" pitchFamily="34" charset="0"/>
                <a:cs typeface="Segoe UI" panose="020B0502040204020203" pitchFamily="34" charset="0"/>
              </a:rPr>
              <a:t>Simple Interface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Single SQL Statement/API call to enable/disable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Predictable Encryption Performance</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Uses Azure SQL Database’s editions to ensure predictable performance</a:t>
            </a:r>
          </a:p>
          <a:p>
            <a:pPr marL="628650" lvl="1" indent="-171450" defTabSz="621720">
              <a:spcBef>
                <a:spcPts val="600"/>
              </a:spcBef>
              <a:spcAft>
                <a:spcPts val="600"/>
              </a:spcAft>
              <a:buFont typeface="Arial" panose="020B0604020202020204" pitchFamily="34" charset="0"/>
              <a:buChar char="•"/>
            </a:pPr>
            <a:r>
              <a:rPr lang="en-US" sz="1000" b="1">
                <a:solidFill>
                  <a:srgbClr val="000000"/>
                </a:solidFill>
                <a:latin typeface="Segoe UI" panose="020B0502040204020203" pitchFamily="34" charset="0"/>
                <a:cs typeface="Segoe UI" panose="020B0502040204020203" pitchFamily="34" charset="0"/>
              </a:rPr>
              <a:t>AES-NI Hardware Acceleration</a:t>
            </a:r>
          </a:p>
          <a:p>
            <a:pPr marL="1085850" lvl="2" indent="-171450" defTabSz="621720">
              <a:spcBef>
                <a:spcPts val="600"/>
              </a:spcBef>
              <a:spcAft>
                <a:spcPts val="600"/>
              </a:spcAft>
              <a:buFont typeface="Arial" panose="020B0604020202020204" pitchFamily="34" charset="0"/>
              <a:buChar char="•"/>
            </a:pPr>
            <a:r>
              <a:rPr lang="en-US" sz="1000" kern="1200">
                <a:solidFill>
                  <a:schemeClr val="tx1"/>
                </a:solidFill>
                <a:latin typeface="Segoe UI" panose="020B0502040204020203" pitchFamily="34" charset="0"/>
                <a:cs typeface="Segoe UI" panose="020B0502040204020203" pitchFamily="34" charset="0"/>
              </a:rPr>
              <a:t>Intel’s AES-NI support in TDE means better performance and better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7/29/21 5:46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Continuous integration and delivery for Synapse workspace - Azure Synapse Analytics | Microsoft Docs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7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User attaches Notebook to Spark pool and enters one or more Spark statements (code blocks).</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Notebook client gets user token from AAD and sends a Spark session create request to Synapse Gateway.</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Synapse Gateway authenticates the request and validates authorizations on the Workspace and Spark pool and forwards it to the Spark (Livy) controller hosted in Synapse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frontend forwards the request to Job Service backend that creates two jobs – one for creating the cluster and the other for creating the Spark session.</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The Job service backend contacts Synapse Resource Provider to obtain Workspace and Spark pool details and delegates the cluster creation request to Synapse Instance Service.</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instance is created, the Job Service backend forwards the Spark session creation request to the Livy endpoint in the cluster.</a:t>
            </a:r>
            <a:endParaRPr lang="en-US" sz="1200" b="0" i="0" u="none" strike="noStrike" kern="1200" cap="none" spc="0" normalizeH="0" baseline="0" noProof="0" dirty="0">
              <a:ln>
                <a:noFill/>
              </a:ln>
              <a:effectLst/>
              <a:uLnTx/>
              <a:uFillTx/>
              <a:latin typeface="Calibri" panose="020F0502020204030204"/>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Once the Spark session is created the Notebook client sends Spark statements to the Job Service frontend.</a:t>
            </a:r>
            <a:endParaRPr lang="en-US" sz="1200" b="0" i="0" u="none" strike="noStrike" kern="1200" cap="none" spc="0" normalizeH="0" baseline="0" noProof="0" dirty="0">
              <a:ln>
                <a:noFill/>
              </a:ln>
              <a:effectLst/>
              <a:uLnTx/>
              <a:uFillTx/>
              <a:latin typeface="Calibri" panose="020F0502020204030204"/>
              <a:cs typeface="Calibri"/>
            </a:endParaRPr>
          </a:p>
          <a:p>
            <a:pPr marL="285750" indent="-285750">
              <a:spcAft>
                <a:spcPts val="600"/>
              </a:spcAft>
              <a:buFont typeface="Arial" panose="020B0604020202020204" pitchFamily="34" charset="0"/>
              <a:buChar char="•"/>
              <a:defRPr/>
            </a:pPr>
            <a:r>
              <a:rPr kumimoji="0" lang="en-US" sz="1200" b="0" i="0" u="none" strike="noStrike" kern="1200" cap="none" spc="0" normalizeH="0" baseline="0" noProof="0" dirty="0">
                <a:ln>
                  <a:noFill/>
                </a:ln>
                <a:effectLst/>
                <a:uLnTx/>
                <a:uFillTx/>
                <a:latin typeface="Calibri" panose="020F0502020204030204"/>
                <a:ea typeface="+mn-ea"/>
                <a:cs typeface="+mn-cs"/>
              </a:rPr>
              <a:t>Job Service frontend obtains the actual Livy endpoint for the cluster created for the particular user from the backend and sends the statement directly </a:t>
            </a:r>
            <a:r>
              <a:rPr lang="en-US" sz="1200" dirty="0">
                <a:latin typeface="Calibri" panose="020F0502020204030204"/>
              </a:rPr>
              <a:t>to Livy for</a:t>
            </a:r>
            <a:r>
              <a:rPr kumimoji="0" lang="en-US" sz="1200" b="0" i="0" u="none" strike="noStrike" kern="1200" cap="none" spc="0" normalizeH="0" baseline="0" noProof="0" dirty="0">
                <a:ln>
                  <a:noFill/>
                </a:ln>
                <a:effectLst/>
                <a:uLnTx/>
                <a:uFillTx/>
                <a:latin typeface="Calibri" panose="020F0502020204030204"/>
                <a:ea typeface="+mn-ea"/>
                <a:cs typeface="+mn-cs"/>
              </a:rPr>
              <a:t> execution.</a:t>
            </a:r>
            <a:endParaRPr lang="en-US" sz="1200" b="0" i="0" u="none" strike="noStrike" kern="1200" cap="none" spc="0" normalizeH="0" baseline="0" noProof="0" dirty="0">
              <a:ln>
                <a:noFill/>
              </a:ln>
              <a:effectLst/>
              <a:uLnTx/>
              <a:uFillTx/>
              <a:latin typeface="Calibri" panose="020F0502020204030204"/>
              <a:cs typeface="Calibri"/>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538547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89</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90</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7/29/21 5:46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090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92</a:t>
            </a:fld>
            <a:endParaRPr lang="en-US"/>
          </a:p>
        </p:txBody>
      </p:sp>
    </p:spTree>
    <p:extLst>
      <p:ext uri="{BB962C8B-B14F-4D97-AF65-F5344CB8AC3E}">
        <p14:creationId xmlns:p14="http://schemas.microsoft.com/office/powerpoint/2010/main" val="3884048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94</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libraries for Apache Spark - Azure Synapse Analytics | Microsoft Docs</a:t>
            </a:r>
            <a:endParaRPr lang="en-US" dirty="0"/>
          </a:p>
          <a:p>
            <a:endParaRPr lang="en-US" dirty="0"/>
          </a:p>
          <a:p>
            <a:r>
              <a:rPr lang="en-US" dirty="0"/>
              <a:t>Current default installed libraries and versions:</a:t>
            </a:r>
          </a:p>
          <a:p>
            <a:r>
              <a:rPr lang="en-US" dirty="0">
                <a:hlinkClick r:id="rId4"/>
              </a:rPr>
              <a:t>Apache Spark version support - Azure Synapse Analytics | Microsoft Docs</a:t>
            </a:r>
            <a:endParaRPr lang="en-US" dirty="0"/>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36867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49212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7/29/21 5:46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631250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26368008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32201118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84663896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6029098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523538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5" r:id="rId37"/>
    <p:sldLayoutId id="2147483736" r:id="rId38"/>
    <p:sldLayoutId id="2147483737" r:id="rId39"/>
    <p:sldLayoutId id="2147483738" r:id="rId40"/>
    <p:sldLayoutId id="2147483739"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notesSlide" Target="../notesSlides/notesSlide7.xml"/><Relationship Id="rId1" Type="http://schemas.openxmlformats.org/officeDocument/2006/relationships/slideLayout" Target="../slideLayouts/slideLayout6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python.org/dev/peps/pep-0440/#version-specifiers" TargetMode="External"/><Relationship Id="rId2" Type="http://schemas.openxmlformats.org/officeDocument/2006/relationships/hyperlink" Target="https://pip.readthedocs.io/en/1.1/requirements.html" TargetMode="Externa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3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8.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2.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42.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1.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42.xml"/><Relationship Id="rId6" Type="http://schemas.openxmlformats.org/officeDocument/2006/relationships/image" Target="../media/image74.png"/><Relationship Id="rId5" Type="http://schemas.openxmlformats.org/officeDocument/2006/relationships/image" Target="../media/image84.sv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81.svg"/><Relationship Id="rId2" Type="http://schemas.openxmlformats.org/officeDocument/2006/relationships/image" Target="../media/image89.png"/><Relationship Id="rId1" Type="http://schemas.openxmlformats.org/officeDocument/2006/relationships/slideLayout" Target="../slideLayouts/slideLayout56.xml"/><Relationship Id="rId6" Type="http://schemas.openxmlformats.org/officeDocument/2006/relationships/image" Target="../media/image93.png"/><Relationship Id="rId11" Type="http://schemas.openxmlformats.org/officeDocument/2006/relationships/image" Target="../media/image80.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svg"/><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69.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9.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39.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81.sv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40.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81.sv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60.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80.png"/><Relationship Id="rId7"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39.xml"/><Relationship Id="rId6" Type="http://schemas.openxmlformats.org/officeDocument/2006/relationships/image" Target="../media/image104.svg"/><Relationship Id="rId5" Type="http://schemas.openxmlformats.org/officeDocument/2006/relationships/image" Target="../media/image110.png"/><Relationship Id="rId4" Type="http://schemas.openxmlformats.org/officeDocument/2006/relationships/image" Target="../media/image81.svg"/><Relationship Id="rId9" Type="http://schemas.openxmlformats.org/officeDocument/2006/relationships/image" Target="../media/image113.svg"/></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69.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9.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6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6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7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40.xml"/><Relationship Id="rId1" Type="http://schemas.openxmlformats.org/officeDocument/2006/relationships/slideLayout" Target="../slideLayouts/slideLayout69.xml"/><Relationship Id="rId5" Type="http://schemas.openxmlformats.org/officeDocument/2006/relationships/image" Target="../media/image122.emf"/><Relationship Id="rId4" Type="http://schemas.openxmlformats.org/officeDocument/2006/relationships/image" Target="../media/image121.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66.xml"/><Relationship Id="rId5" Type="http://schemas.openxmlformats.org/officeDocument/2006/relationships/image" Target="../media/image126.svg"/><Relationship Id="rId4" Type="http://schemas.openxmlformats.org/officeDocument/2006/relationships/image" Target="../media/image125.png"/></Relationships>
</file>

<file path=ppt/slides/_rels/slide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8.xml"/></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notesSlide" Target="../notesSlides/notesSlide46.xml"/></Relationships>
</file>

<file path=ppt/slides/_rels/slide8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69.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66.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9.xml"/><Relationship Id="rId1" Type="http://schemas.openxmlformats.org/officeDocument/2006/relationships/slideLayout" Target="../slideLayouts/slideLayout69.xml"/><Relationship Id="rId5" Type="http://schemas.openxmlformats.org/officeDocument/2006/relationships/image" Target="../media/image137.png"/><Relationship Id="rId4" Type="http://schemas.openxmlformats.org/officeDocument/2006/relationships/image" Target="../media/image136.png"/></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69.xml"/><Relationship Id="rId4" Type="http://schemas.openxmlformats.org/officeDocument/2006/relationships/image" Target="../media/image138.png"/></Relationships>
</file>

<file path=ppt/slides/_rels/slide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1.xml"/><Relationship Id="rId1" Type="http://schemas.openxmlformats.org/officeDocument/2006/relationships/slideLayout" Target="../slideLayouts/slideLayout6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14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65.xml"/></Relationships>
</file>

<file path=ppt/slides/_rels/slide93.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svg"/><Relationship Id="rId2" Type="http://schemas.openxmlformats.org/officeDocument/2006/relationships/image" Target="../media/image141.png"/><Relationship Id="rId16" Type="http://schemas.openxmlformats.org/officeDocument/2006/relationships/hyperlink" Target="https://github.com/solliancenet/azure-synapse-analytics-workshop-300-2-day" TargetMode="External"/><Relationship Id="rId1" Type="http://schemas.openxmlformats.org/officeDocument/2006/relationships/slideLayout" Target="../slideLayouts/slideLayout48.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149.sv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6.xml"/><Relationship Id="rId1" Type="http://schemas.openxmlformats.org/officeDocument/2006/relationships/slideLayout" Target="../slideLayouts/slideLayout6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3"/>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5" name="Picture 4">
            <a:extLst>
              <a:ext uri="{FF2B5EF4-FFF2-40B4-BE49-F238E27FC236}">
                <a16:creationId xmlns:a16="http://schemas.microsoft.com/office/drawing/2014/main" id="{7546B5F5-56B6-4950-9327-F44582568BE0}"/>
              </a:ext>
            </a:extLst>
          </p:cNvPr>
          <p:cNvPicPr>
            <a:picLocks noChangeAspect="1"/>
          </p:cNvPicPr>
          <p:nvPr/>
        </p:nvPicPr>
        <p:blipFill>
          <a:blip r:embed="rId4"/>
          <a:stretch>
            <a:fillRect/>
          </a:stretch>
        </p:blipFill>
        <p:spPr>
          <a:xfrm>
            <a:off x="6418002" y="1322962"/>
            <a:ext cx="5138842" cy="4737370"/>
          </a:xfrm>
          <a:prstGeom prst="rect">
            <a:avLst/>
          </a:prstGeom>
        </p:spPr>
      </p:pic>
    </p:spTree>
    <p:extLst>
      <p:ext uri="{BB962C8B-B14F-4D97-AF65-F5344CB8AC3E}">
        <p14:creationId xmlns:p14="http://schemas.microsoft.com/office/powerpoint/2010/main" val="4497764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2"/>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3"/>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
        <p:nvSpPr>
          <p:cNvPr id="4" name="TextBox 3">
            <a:extLst>
              <a:ext uri="{FF2B5EF4-FFF2-40B4-BE49-F238E27FC236}">
                <a16:creationId xmlns:a16="http://schemas.microsoft.com/office/drawing/2014/main" id="{01476C0F-113C-49B7-B22A-B575A4DC1F12}"/>
              </a:ext>
            </a:extLst>
          </p:cNvPr>
          <p:cNvSpPr txBox="1"/>
          <p:nvPr/>
        </p:nvSpPr>
        <p:spPr>
          <a:xfrm>
            <a:off x="7957226" y="3667328"/>
            <a:ext cx="2296141"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libraryname</a:t>
            </a:r>
            <a:r>
              <a:rPr lang="en-US" sz="2000" dirty="0">
                <a:gradFill>
                  <a:gsLst>
                    <a:gs pos="2917">
                      <a:schemeClr val="tx1"/>
                    </a:gs>
                    <a:gs pos="30000">
                      <a:schemeClr val="tx1"/>
                    </a:gs>
                  </a:gsLst>
                  <a:lin ang="5400000" scaled="0"/>
                </a:gradFill>
              </a:rPr>
              <a:t> ==1.3.0</a:t>
            </a:r>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3"/>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4"/>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dirty="0"/>
              <a:t>Create a new notebook within the Develop hub of Synapse Studio.</a:t>
            </a:r>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r>
              <a:rPr lang="en-US"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dirty="0">
                <a:gradFill>
                  <a:gsLst>
                    <a:gs pos="1250">
                      <a:srgbClr val="1A1A1A"/>
                    </a:gs>
                    <a:gs pos="100000">
                      <a:srgbClr val="1A1A1A"/>
                    </a:gs>
                  </a:gsLst>
                  <a:lin ang="5400000" scaled="0"/>
                </a:gradFill>
              </a:rPr>
              <a:t>The name of the </a:t>
            </a:r>
            <a:r>
              <a:rPr lang="en-US" sz="1765" dirty="0" err="1">
                <a:gradFill>
                  <a:gsLst>
                    <a:gs pos="1250">
                      <a:srgbClr val="1A1A1A"/>
                    </a:gs>
                    <a:gs pos="100000">
                      <a:srgbClr val="1A1A1A"/>
                    </a:gs>
                  </a:gsLst>
                  <a:lin ang="5400000" scaled="0"/>
                </a:gradFill>
              </a:rPr>
              <a:t>Jupyter</a:t>
            </a:r>
            <a:r>
              <a:rPr lang="en-US" sz="1765" dirty="0">
                <a:gradFill>
                  <a:gsLst>
                    <a:gs pos="1250">
                      <a:srgbClr val="1A1A1A"/>
                    </a:gs>
                    <a:gs pos="100000">
                      <a:srgbClr val="1A1A1A"/>
                    </a:gs>
                  </a:gsLst>
                  <a:lin ang="5400000" scaled="0"/>
                </a:gradFill>
              </a:rPr>
              <a:t> notebook can be set in the Properties dialog. You can now re-name published notebooks!</a:t>
            </a:r>
            <a:endParaRPr lang="en-US" sz="1765" dirty="0"/>
          </a:p>
          <a:p>
            <a:pPr marL="0" lvl="1">
              <a:lnSpc>
                <a:spcPct val="110000"/>
              </a:lnSpc>
              <a:spcBef>
                <a:spcPts val="0"/>
              </a:spcBef>
              <a:spcAft>
                <a:spcPts val="600"/>
              </a:spcAft>
            </a:pPr>
            <a:endParaRPr lang="en-US" sz="1765" dirty="0"/>
          </a:p>
          <a:p>
            <a:pPr marL="0" lvl="1">
              <a:lnSpc>
                <a:spcPct val="110000"/>
              </a:lnSpc>
              <a:spcBef>
                <a:spcPts val="0"/>
              </a:spcBef>
              <a:spcAft>
                <a:spcPts val="600"/>
              </a:spcAft>
            </a:pPr>
            <a:endParaRPr lang="en-US" sz="1765" dirty="0"/>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6696683-6870-45F8-911B-DF71733A2BB9}"/>
              </a:ext>
            </a:extLst>
          </p:cNvPr>
          <p:cNvPicPr>
            <a:picLocks noChangeAspect="1"/>
          </p:cNvPicPr>
          <p:nvPr/>
        </p:nvPicPr>
        <p:blipFill>
          <a:blip r:embed="rId5"/>
          <a:stretch>
            <a:fillRect/>
          </a:stretch>
        </p:blipFill>
        <p:spPr>
          <a:xfrm>
            <a:off x="7889132" y="3439268"/>
            <a:ext cx="2258013" cy="3351895"/>
          </a:xfrm>
          <a:prstGeom prst="rect">
            <a:avLst/>
          </a:prstGeom>
        </p:spPr>
      </p:pic>
    </p:spTree>
    <p:extLst>
      <p:ext uri="{BB962C8B-B14F-4D97-AF65-F5344CB8AC3E}">
        <p14:creationId xmlns:p14="http://schemas.microsoft.com/office/powerpoint/2010/main" val="15559420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dirty="0">
                <a:gradFill>
                  <a:gsLst>
                    <a:gs pos="1250">
                      <a:srgbClr val="1A1A1A"/>
                    </a:gs>
                    <a:gs pos="100000">
                      <a:srgbClr val="1A1A1A"/>
                    </a:gs>
                  </a:gsLst>
                  <a:lin ang="5400000" scaled="0"/>
                </a:gradFill>
              </a:rPr>
              <a:t>before</a:t>
            </a:r>
            <a:r>
              <a:rPr lang="en-US" sz="1600" dirty="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dirty="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7" name="Picture 6">
            <a:extLst>
              <a:ext uri="{FF2B5EF4-FFF2-40B4-BE49-F238E27FC236}">
                <a16:creationId xmlns:a16="http://schemas.microsoft.com/office/drawing/2014/main" id="{30401A07-2B46-45BD-B876-3E7F771DC500}"/>
              </a:ext>
            </a:extLst>
          </p:cNvPr>
          <p:cNvPicPr>
            <a:picLocks noChangeAspect="1"/>
          </p:cNvPicPr>
          <p:nvPr/>
        </p:nvPicPr>
        <p:blipFill>
          <a:blip r:embed="rId2"/>
          <a:stretch>
            <a:fillRect/>
          </a:stretch>
        </p:blipFill>
        <p:spPr>
          <a:xfrm>
            <a:off x="7907861" y="1000729"/>
            <a:ext cx="3892971" cy="776077"/>
          </a:xfrm>
          <a:prstGeom prst="rect">
            <a:avLst/>
          </a:prstGeom>
        </p:spPr>
      </p:pic>
      <p:sp>
        <p:nvSpPr>
          <p:cNvPr id="12" name="Arrow: Right 11">
            <a:extLst>
              <a:ext uri="{FF2B5EF4-FFF2-40B4-BE49-F238E27FC236}">
                <a16:creationId xmlns:a16="http://schemas.microsoft.com/office/drawing/2014/main" id="{F4D9E615-4D5A-4107-9F36-8D8882926005}"/>
              </a:ext>
            </a:extLst>
          </p:cNvPr>
          <p:cNvSpPr/>
          <p:nvPr/>
        </p:nvSpPr>
        <p:spPr bwMode="auto">
          <a:xfrm rot="5400000">
            <a:off x="9538585" y="1713815"/>
            <a:ext cx="631520" cy="4961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F3C5167-1AE5-4B0F-9B6D-C3DDF25DB008}"/>
              </a:ext>
            </a:extLst>
          </p:cNvPr>
          <p:cNvPicPr>
            <a:picLocks noChangeAspect="1"/>
          </p:cNvPicPr>
          <p:nvPr/>
        </p:nvPicPr>
        <p:blipFill>
          <a:blip r:embed="rId3"/>
          <a:stretch>
            <a:fillRect/>
          </a:stretch>
        </p:blipFill>
        <p:spPr>
          <a:xfrm>
            <a:off x="9027269" y="2299169"/>
            <a:ext cx="1896894" cy="4632876"/>
          </a:xfrm>
          <a:prstGeom prst="rect">
            <a:avLst/>
          </a:prstGeom>
        </p:spPr>
      </p:pic>
    </p:spTree>
    <p:extLst>
      <p:ext uri="{BB962C8B-B14F-4D97-AF65-F5344CB8AC3E}">
        <p14:creationId xmlns:p14="http://schemas.microsoft.com/office/powerpoint/2010/main" val="21343692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9436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Presentations: Spark for Data Science</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910604"/>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3" name="Rectangle 102">
            <a:extLst>
              <a:ext uri="{FF2B5EF4-FFF2-40B4-BE49-F238E27FC236}">
                <a16:creationId xmlns:a16="http://schemas.microsoft.com/office/drawing/2014/main" id="{0D1E2659-B4B4-1740-ABD5-37105040CF5A}"/>
              </a:ext>
            </a:extLst>
          </p:cNvPr>
          <p:cNvSpPr/>
          <p:nvPr/>
        </p:nvSpPr>
        <p:spPr>
          <a:xfrm>
            <a:off x="1179308" y="2133979"/>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
        <p:nvSpPr>
          <p:cNvPr id="104" name="Rectangle 103">
            <a:extLst>
              <a:ext uri="{FF2B5EF4-FFF2-40B4-BE49-F238E27FC236}">
                <a16:creationId xmlns:a16="http://schemas.microsoft.com/office/drawing/2014/main" id="{5C2E1DC7-6E0F-8A4E-A825-D38E4D97B03C}"/>
              </a:ext>
            </a:extLst>
          </p:cNvPr>
          <p:cNvSpPr/>
          <p:nvPr/>
        </p:nvSpPr>
        <p:spPr>
          <a:xfrm>
            <a:off x="1179308" y="2881547"/>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79308" y="3104922"/>
            <a:ext cx="3707680"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PoC Challenge 3</a:t>
            </a:r>
          </a:p>
        </p:txBody>
      </p:sp>
      <p:sp>
        <p:nvSpPr>
          <p:cNvPr id="106" name="Rectangle 105">
            <a:extLst>
              <a:ext uri="{FF2B5EF4-FFF2-40B4-BE49-F238E27FC236}">
                <a16:creationId xmlns:a16="http://schemas.microsoft.com/office/drawing/2014/main" id="{236B72B9-B932-8A47-87A0-7888582FB42C}"/>
              </a:ext>
            </a:extLst>
          </p:cNvPr>
          <p:cNvSpPr/>
          <p:nvPr/>
        </p:nvSpPr>
        <p:spPr>
          <a:xfrm>
            <a:off x="1179308" y="3748501"/>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644755"/>
            <a:ext cx="3707680" cy="17373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2507763"/>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sp>
        <p:nvSpPr>
          <p:cNvPr id="41" name="Rectangle 40">
            <a:extLst>
              <a:ext uri="{FF2B5EF4-FFF2-40B4-BE49-F238E27FC236}">
                <a16:creationId xmlns:a16="http://schemas.microsoft.com/office/drawing/2014/main" id="{47A14C65-8A77-46AF-A90F-FF5BF732296E}"/>
              </a:ext>
            </a:extLst>
          </p:cNvPr>
          <p:cNvSpPr/>
          <p:nvPr/>
        </p:nvSpPr>
        <p:spPr>
          <a:xfrm>
            <a:off x="1187526" y="5119843"/>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4</a:t>
            </a: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Rectangle 41">
            <a:extLst>
              <a:ext uri="{FF2B5EF4-FFF2-40B4-BE49-F238E27FC236}">
                <a16:creationId xmlns:a16="http://schemas.microsoft.com/office/drawing/2014/main" id="{4AC1896E-98F2-4A65-9713-56A2F41DEE2C}"/>
              </a:ext>
            </a:extLst>
          </p:cNvPr>
          <p:cNvSpPr/>
          <p:nvPr/>
        </p:nvSpPr>
        <p:spPr>
          <a:xfrm>
            <a:off x="1187526" y="4243268"/>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Continue PoC Challenge 3</a:t>
            </a:r>
          </a:p>
        </p:txBody>
      </p:sp>
      <p:sp>
        <p:nvSpPr>
          <p:cNvPr id="43" name="Rectangle 42">
            <a:extLst>
              <a:ext uri="{FF2B5EF4-FFF2-40B4-BE49-F238E27FC236}">
                <a16:creationId xmlns:a16="http://schemas.microsoft.com/office/drawing/2014/main" id="{0B01A63A-A0DE-41EB-95A5-4DB588731127}"/>
              </a:ext>
            </a:extLst>
          </p:cNvPr>
          <p:cNvSpPr/>
          <p:nvPr/>
        </p:nvSpPr>
        <p:spPr>
          <a:xfrm>
            <a:off x="1187526" y="4891603"/>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44" name="Rectangle 43">
            <a:extLst>
              <a:ext uri="{FF2B5EF4-FFF2-40B4-BE49-F238E27FC236}">
                <a16:creationId xmlns:a16="http://schemas.microsoft.com/office/drawing/2014/main" id="{9D17A8A9-4C41-43B8-A0A7-3BC63ABCFC73}"/>
              </a:ext>
            </a:extLst>
          </p:cNvPr>
          <p:cNvSpPr/>
          <p:nvPr/>
        </p:nvSpPr>
        <p:spPr>
          <a:xfrm>
            <a:off x="1187526" y="5996418"/>
            <a:ext cx="3703719" cy="59436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Continue </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PoC Challenge</a:t>
            </a:r>
            <a:r>
              <a:rPr lang="en-US" sz="900" dirty="0">
                <a:solidFill>
                  <a:srgbClr val="FFFFFF"/>
                </a:solidFill>
                <a:latin typeface="Segoe UI" panose="020B0502040204020203" pitchFamily="34" charset="0"/>
                <a:cs typeface="Segoe UI" panose="020B0502040204020203" pitchFamily="34" charset="0"/>
              </a:rPr>
              <a:t> 4</a:t>
            </a: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Rectangle 44">
            <a:extLst>
              <a:ext uri="{FF2B5EF4-FFF2-40B4-BE49-F238E27FC236}">
                <a16:creationId xmlns:a16="http://schemas.microsoft.com/office/drawing/2014/main" id="{5C4FEA4F-416F-4AF3-95E1-F6DDA796D8A7}"/>
              </a:ext>
            </a:extLst>
          </p:cNvPr>
          <p:cNvSpPr/>
          <p:nvPr/>
        </p:nvSpPr>
        <p:spPr>
          <a:xfrm>
            <a:off x="1187526" y="5768178"/>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dirty="0">
                <a:solidFill>
                  <a:schemeClr val="tx2"/>
                </a:solidFill>
                <a:latin typeface="+mj-lt"/>
                <a:ea typeface="+mn-ea"/>
                <a:cs typeface="Segoe UI" pitchFamily="34" charset="0"/>
              </a:rPr>
              <a:t>Microsoft Spark Utilities</a:t>
            </a:r>
          </a:p>
        </p:txBody>
      </p:sp>
      <p:sp>
        <p:nvSpPr>
          <p:cNvPr id="13" name="Text Placeholder 3">
            <a:extLst>
              <a:ext uri="{FF2B5EF4-FFF2-40B4-BE49-F238E27FC236}">
                <a16:creationId xmlns:a16="http://schemas.microsoft.com/office/drawing/2014/main" id="{40923AB4-81D4-4EF1-9438-0F381CAA54B5}"/>
              </a:ext>
            </a:extLst>
          </p:cNvPr>
          <p:cNvSpPr txBox="1">
            <a:spLocks/>
          </p:cNvSpPr>
          <p:nvPr/>
        </p:nvSpPr>
        <p:spPr>
          <a:xfrm>
            <a:off x="324798" y="1203188"/>
            <a:ext cx="5663791" cy="5262926"/>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0000"/>
              </a:lnSpc>
              <a:spcAft>
                <a:spcPts val="600"/>
              </a:spcAft>
            </a:pPr>
            <a:r>
              <a:rPr lang="en-US" sz="1800" dirty="0">
                <a:solidFill>
                  <a:schemeClr val="tx2"/>
                </a:solidFill>
                <a:latin typeface="+mj-lt"/>
              </a:rPr>
              <a:t>Overview</a:t>
            </a:r>
          </a:p>
          <a:p>
            <a:pPr marL="0" lvl="1">
              <a:lnSpc>
                <a:spcPct val="110000"/>
              </a:lnSpc>
              <a:spcAft>
                <a:spcPts val="600"/>
              </a:spcAft>
            </a:pPr>
            <a:r>
              <a:rPr lang="en-US" sz="1600" dirty="0"/>
              <a:t>It provides utilities for working with file systems, including ADLS Gen2 and Azure Blob Storage.</a:t>
            </a:r>
            <a:br>
              <a:rPr lang="en-US" sz="1600" dirty="0"/>
            </a:br>
            <a:endParaRPr lang="en-US" sz="1600" dirty="0"/>
          </a:p>
          <a:p>
            <a:pPr>
              <a:lnSpc>
                <a:spcPct val="110000"/>
              </a:lnSpc>
              <a:spcAft>
                <a:spcPts val="600"/>
              </a:spcAft>
            </a:pPr>
            <a:r>
              <a:rPr lang="en-US" sz="1800" dirty="0">
                <a:solidFill>
                  <a:schemeClr val="tx2"/>
                </a:solidFill>
                <a:latin typeface="+mj-lt"/>
              </a:rPr>
              <a:t>Benefits</a:t>
            </a:r>
          </a:p>
          <a:p>
            <a:pPr>
              <a:lnSpc>
                <a:spcPct val="110000"/>
              </a:lnSpc>
              <a:spcAft>
                <a:spcPts val="600"/>
              </a:spcAft>
            </a:pPr>
            <a:r>
              <a:rPr lang="en-US" sz="1600" dirty="0"/>
              <a:t>It  supports multiple methods for file systems such as List, Copy, Move, Write, Append, Delete file or directory, View file properties, Create new directory, Preview file content.</a:t>
            </a:r>
          </a:p>
          <a:p>
            <a:pPr>
              <a:lnSpc>
                <a:spcPct val="110000"/>
              </a:lnSpc>
              <a:spcAft>
                <a:spcPts val="600"/>
              </a:spcAft>
            </a:pPr>
            <a:endParaRPr lang="en-US" sz="1600" dirty="0"/>
          </a:p>
          <a:p>
            <a:pPr>
              <a:lnSpc>
                <a:spcPct val="110000"/>
              </a:lnSpc>
              <a:spcAft>
                <a:spcPts val="600"/>
              </a:spcAft>
            </a:pPr>
            <a:r>
              <a:rPr lang="en-US" sz="1600" dirty="0"/>
              <a:t>It supports environment utilities to get username, user id, job id, workspace name, pool name, cluster id.</a:t>
            </a:r>
          </a:p>
          <a:p>
            <a:pPr>
              <a:lnSpc>
                <a:spcPct val="110000"/>
              </a:lnSpc>
              <a:spcAft>
                <a:spcPts val="600"/>
              </a:spcAft>
            </a:pPr>
            <a:endParaRPr lang="en-US" sz="1600" dirty="0"/>
          </a:p>
          <a:p>
            <a:pPr>
              <a:lnSpc>
                <a:spcPct val="110000"/>
              </a:lnSpc>
              <a:spcAft>
                <a:spcPts val="600"/>
              </a:spcAft>
            </a:pPr>
            <a:r>
              <a:rPr lang="en-US" sz="1600" dirty="0"/>
              <a:t>It supports to get the access tokens of linked services and manage secrets in Azure Key Vault. </a:t>
            </a:r>
          </a:p>
          <a:p>
            <a:pPr>
              <a:lnSpc>
                <a:spcPct val="110000"/>
              </a:lnSpc>
              <a:spcAft>
                <a:spcPts val="600"/>
              </a:spcAft>
            </a:pPr>
            <a:endParaRPr lang="en-US" sz="1600" dirty="0"/>
          </a:p>
          <a:p>
            <a:pPr>
              <a:lnSpc>
                <a:spcPct val="110000"/>
              </a:lnSpc>
              <a:spcAft>
                <a:spcPts val="600"/>
              </a:spcAft>
            </a:pPr>
            <a:endParaRPr lang="en-US" sz="1800" dirty="0">
              <a:solidFill>
                <a:schemeClr val="tx2"/>
              </a:solidFill>
              <a:latin typeface="+mj-lt"/>
            </a:endParaRPr>
          </a:p>
        </p:txBody>
      </p:sp>
      <p:pic>
        <p:nvPicPr>
          <p:cNvPr id="15" name="Picture 14">
            <a:extLst>
              <a:ext uri="{FF2B5EF4-FFF2-40B4-BE49-F238E27FC236}">
                <a16:creationId xmlns:a16="http://schemas.microsoft.com/office/drawing/2014/main" id="{614FB19A-94FC-4414-B87B-8DF089796474}"/>
              </a:ext>
            </a:extLst>
          </p:cNvPr>
          <p:cNvPicPr>
            <a:picLocks noChangeAspect="1"/>
          </p:cNvPicPr>
          <p:nvPr/>
        </p:nvPicPr>
        <p:blipFill>
          <a:blip r:embed="rId3"/>
          <a:stretch>
            <a:fillRect/>
          </a:stretch>
        </p:blipFill>
        <p:spPr>
          <a:xfrm>
            <a:off x="5983909" y="433582"/>
            <a:ext cx="6204979" cy="6320554"/>
          </a:xfrm>
          <a:prstGeom prst="rect">
            <a:avLst/>
          </a:prstGeom>
          <a:ln>
            <a:solidFill>
              <a:schemeClr val="tx1"/>
            </a:solidFill>
          </a:ln>
        </p:spPr>
      </p:pic>
    </p:spTree>
    <p:extLst>
      <p:ext uri="{BB962C8B-B14F-4D97-AF65-F5344CB8AC3E}">
        <p14:creationId xmlns:p14="http://schemas.microsoft.com/office/powerpoint/2010/main" val="33517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17246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F9F598-91F9-4898-A072-1CA6C5BA602D}"/>
              </a:ext>
            </a:extLst>
          </p:cNvPr>
          <p:cNvGraphicFramePr>
            <a:graphicFrameLocks noGrp="1"/>
          </p:cNvGraphicFramePr>
          <p:nvPr/>
        </p:nvGraphicFramePr>
        <p:xfrm>
          <a:off x="2946898" y="1444113"/>
          <a:ext cx="8817996" cy="4937759"/>
        </p:xfrm>
        <a:graphic>
          <a:graphicData uri="http://schemas.openxmlformats.org/drawingml/2006/table">
            <a:tbl>
              <a:tblPr firstRow="1" bandRow="1">
                <a:tableStyleId>{BC89EF96-8CEA-46FF-86C4-4CE0E7609802}</a:tableStyleId>
              </a:tblPr>
              <a:tblGrid>
                <a:gridCol w="2634918">
                  <a:extLst>
                    <a:ext uri="{9D8B030D-6E8A-4147-A177-3AD203B41FA5}">
                      <a16:colId xmlns:a16="http://schemas.microsoft.com/office/drawing/2014/main" val="20000"/>
                    </a:ext>
                  </a:extLst>
                </a:gridCol>
                <a:gridCol w="6183078">
                  <a:extLst>
                    <a:ext uri="{9D8B030D-6E8A-4147-A177-3AD203B41FA5}">
                      <a16:colId xmlns:a16="http://schemas.microsoft.com/office/drawing/2014/main" val="20001"/>
                    </a:ext>
                  </a:extLst>
                </a:gridCol>
              </a:tblGrid>
              <a:tr h="1210919">
                <a:tc>
                  <a:txBody>
                    <a:bodyPr/>
                    <a:lstStyle/>
                    <a:p>
                      <a:pPr marL="0" indent="0">
                        <a:buFont typeface="Arial" panose="020B0604020202020204" pitchFamily="34" charset="0"/>
                        <a:buNone/>
                      </a:pPr>
                      <a:r>
                        <a:rPr lang="en-US" sz="1400" b="0" kern="1200">
                          <a:ln>
                            <a:solidFill>
                              <a:srgbClr val="FFFFFF">
                                <a:alpha val="0"/>
                              </a:srgbClr>
                            </a:solidFill>
                          </a:ln>
                          <a:latin typeface="Segoe UI" panose="020B0502040204020203" pitchFamily="34" charset="0"/>
                          <a:cs typeface="Segoe UI" panose="020B0502040204020203" pitchFamily="34" charset="0"/>
                        </a:rPr>
                        <a:t>Classification and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Linear Models (SVMs, logistic regression, linear regression)</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Naïve Bayes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Decision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Ensembles of trees (Random Forest, Gradient-Boosted Trees)</a:t>
                      </a:r>
                    </a:p>
                    <a:p>
                      <a:pPr marL="285750" indent="-285750">
                        <a:buFont typeface="Arial" panose="020B0604020202020204" pitchFamily="34" charset="0"/>
                        <a:buChar char="•"/>
                      </a:pPr>
                      <a:r>
                        <a:rPr lang="en-US" sz="1400" b="0" kern="1200">
                          <a:ln>
                            <a:solidFill>
                              <a:srgbClr val="FFFFFF">
                                <a:alpha val="0"/>
                              </a:srgbClr>
                            </a:solidFill>
                          </a:ln>
                          <a:latin typeface="Segoe UI" panose="020B0502040204020203" pitchFamily="34" charset="0"/>
                          <a:cs typeface="Segoe UI" panose="020B0502040204020203" pitchFamily="34" charset="0"/>
                        </a:rPr>
                        <a:t>Isotonic regression</a:t>
                      </a:r>
                      <a:endParaRPr lang="en-US" sz="1400" b="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01629">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Clustering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k-means and streaming k-means</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Gaussian mixture</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Power iteration clustering (PIC)</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Latent Dirichlet allocation (LDA)</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13261">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Collaborative Filtering</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Alternating least squares (ALS)</a:t>
                      </a:r>
                      <a:endParaRPr lang="en-US" sz="1400" kern="1200">
                        <a:ln>
                          <a:solidFill>
                            <a:srgbClr val="FFFFFF">
                              <a:alpha val="0"/>
                            </a:srgbClr>
                          </a:solidFill>
                        </a:ln>
                        <a:gradFill>
                          <a:gsLst>
                            <a:gs pos="85321">
                              <a:srgbClr val="505050"/>
                            </a:gs>
                            <a:gs pos="57000">
                              <a:srgbClr val="505050"/>
                            </a:gs>
                          </a:gsLst>
                        </a:gra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Dimensionality Reduction</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SVD</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PCA</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34267278"/>
                  </a:ext>
                </a:extLst>
              </a:tr>
              <a:tr h="521736">
                <a:tc>
                  <a:txBody>
                    <a:bodyPr/>
                    <a:lstStyle/>
                    <a:p>
                      <a:pPr marL="0" indent="0">
                        <a:buFont typeface="Arial" panose="020B0604020202020204" pitchFamily="34" charset="0"/>
                        <a:buNone/>
                      </a:pPr>
                      <a:r>
                        <a:rPr lang="en-US" sz="1400" kern="1200">
                          <a:ln>
                            <a:solidFill>
                              <a:srgbClr val="FFFFFF">
                                <a:alpha val="0"/>
                              </a:srgbClr>
                            </a:solidFill>
                          </a:ln>
                          <a:latin typeface="Segoe UI" panose="020B0502040204020203" pitchFamily="34" charset="0"/>
                          <a:cs typeface="Segoe UI" panose="020B0502040204020203" pitchFamily="34" charset="0"/>
                        </a:rPr>
                        <a:t>Frequent Pattern Mining</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FP-growth</a:t>
                      </a:r>
                    </a:p>
                    <a:p>
                      <a:pPr marL="285750" indent="-285750">
                        <a:buFont typeface="Arial" panose="020B0604020202020204" pitchFamily="34" charset="0"/>
                        <a:buChar char="•"/>
                      </a:pPr>
                      <a:r>
                        <a:rPr lang="en-US" sz="1400" kern="1200">
                          <a:ln>
                            <a:solidFill>
                              <a:srgbClr val="FFFFFF">
                                <a:alpha val="0"/>
                              </a:srgbClr>
                            </a:solidFill>
                          </a:ln>
                          <a:latin typeface="Segoe UI" panose="020B0502040204020203" pitchFamily="34" charset="0"/>
                          <a:cs typeface="Segoe UI" panose="020B0502040204020203" pitchFamily="34" charset="0"/>
                        </a:rPr>
                        <a:t>Association rules</a:t>
                      </a:r>
                      <a:endParaRPr lang="en-US" sz="1400" kern="120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endParaRP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148167556"/>
                  </a:ext>
                </a:extLst>
              </a:tr>
              <a:tr h="1168478">
                <a:tc>
                  <a:txBody>
                    <a:bodyPr/>
                    <a:lstStyle/>
                    <a:p>
                      <a:pPr marL="0" indent="0" algn="l" defTabSz="914192" rtl="0" eaLnBrk="1" latinLnBrk="0" hangingPunct="1">
                        <a:buFont typeface="Arial" panose="020B0604020202020204" pitchFamily="34" charset="0"/>
                        <a:buNone/>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Basic Statistics</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Summary statistics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Correlations</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Stratified sampling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Hypothesis testing</a:t>
                      </a:r>
                    </a:p>
                    <a:p>
                      <a:pPr marL="285750" indent="-285750" algn="l" defTabSz="914192" rtl="0" eaLnBrk="1" latinLnBrk="0" hangingPunct="1">
                        <a:buFont typeface="Arial" panose="020B0604020202020204" pitchFamily="34" charset="0"/>
                        <a:buChar char="•"/>
                      </a:pPr>
                      <a:r>
                        <a:rPr lang="en-US" sz="1400" kern="1200" dirty="0">
                          <a:ln>
                            <a:solidFill>
                              <a:srgbClr val="FFFFFF">
                                <a:alpha val="0"/>
                              </a:srgbClr>
                            </a:solidFill>
                          </a:ln>
                          <a:solidFill>
                            <a:schemeClr val="tx1"/>
                          </a:solidFill>
                          <a:latin typeface="Segoe UI" panose="020B0502040204020203" pitchFamily="34" charset="0"/>
                          <a:ea typeface="+mn-ea"/>
                          <a:cs typeface="Segoe UI" panose="020B0502040204020203" pitchFamily="34" charset="0"/>
                        </a:rPr>
                        <a:t>Random data generation</a:t>
                      </a:r>
                    </a:p>
                  </a:txBody>
                  <a:tcPr marL="89642" marR="89642" marT="44821" marB="44821"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612180060"/>
                  </a:ext>
                </a:extLst>
              </a:tr>
            </a:tbl>
          </a:graphicData>
        </a:graphic>
      </p:graphicFrame>
      <p:grpSp>
        <p:nvGrpSpPr>
          <p:cNvPr id="5" name="Group 4">
            <a:extLst>
              <a:ext uri="{FF2B5EF4-FFF2-40B4-BE49-F238E27FC236}">
                <a16:creationId xmlns:a16="http://schemas.microsoft.com/office/drawing/2014/main" id="{AEF0F718-0B98-4E86-B7CE-0302E821A951}"/>
              </a:ext>
            </a:extLst>
          </p:cNvPr>
          <p:cNvGrpSpPr/>
          <p:nvPr/>
        </p:nvGrpSpPr>
        <p:grpSpPr>
          <a:xfrm>
            <a:off x="214685" y="1439183"/>
            <a:ext cx="2733730" cy="4936314"/>
            <a:chOff x="214685" y="1439183"/>
            <a:chExt cx="2733730" cy="4936314"/>
          </a:xfrm>
        </p:grpSpPr>
        <p:sp>
          <p:nvSpPr>
            <p:cNvPr id="2" name="Rectangle 1">
              <a:extLst>
                <a:ext uri="{FF2B5EF4-FFF2-40B4-BE49-F238E27FC236}">
                  <a16:creationId xmlns:a16="http://schemas.microsoft.com/office/drawing/2014/main" id="{48E162F9-01B8-4B1B-8366-04C877ABE673}"/>
                </a:ext>
              </a:extLst>
            </p:cNvPr>
            <p:cNvSpPr/>
            <p:nvPr/>
          </p:nvSpPr>
          <p:spPr bwMode="auto">
            <a:xfrm>
              <a:off x="214685" y="3184794"/>
              <a:ext cx="2732213" cy="11767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ight Triangle 2">
              <a:extLst>
                <a:ext uri="{FF2B5EF4-FFF2-40B4-BE49-F238E27FC236}">
                  <a16:creationId xmlns:a16="http://schemas.microsoft.com/office/drawing/2014/main" id="{7B6FC0E9-1591-4838-9C28-DD38CC622C4F}"/>
                </a:ext>
              </a:extLst>
            </p:cNvPr>
            <p:cNvSpPr/>
            <p:nvPr/>
          </p:nvSpPr>
          <p:spPr bwMode="auto">
            <a:xfrm flipH="1">
              <a:off x="1595176" y="1439183"/>
              <a:ext cx="1351722" cy="177314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a:extLst>
                <a:ext uri="{FF2B5EF4-FFF2-40B4-BE49-F238E27FC236}">
                  <a16:creationId xmlns:a16="http://schemas.microsoft.com/office/drawing/2014/main" id="{A5050AB8-8991-45D1-904D-D5128C68CC53}"/>
                </a:ext>
              </a:extLst>
            </p:cNvPr>
            <p:cNvSpPr/>
            <p:nvPr/>
          </p:nvSpPr>
          <p:spPr bwMode="auto">
            <a:xfrm flipH="1" flipV="1">
              <a:off x="1596693" y="4354095"/>
              <a:ext cx="1351722" cy="2021402"/>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Box 3">
            <a:extLst>
              <a:ext uri="{FF2B5EF4-FFF2-40B4-BE49-F238E27FC236}">
                <a16:creationId xmlns:a16="http://schemas.microsoft.com/office/drawing/2014/main" id="{78086B26-FA93-4B03-8851-01C77C0B6D0D}"/>
              </a:ext>
            </a:extLst>
          </p:cNvPr>
          <p:cNvSpPr txBox="1"/>
          <p:nvPr/>
        </p:nvSpPr>
        <p:spPr>
          <a:xfrm>
            <a:off x="214685" y="3320993"/>
            <a:ext cx="1616379" cy="849463"/>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rPr>
              <a:t>Spark ML Algorithms</a:t>
            </a:r>
          </a:p>
        </p:txBody>
      </p:sp>
      <p:sp>
        <p:nvSpPr>
          <p:cNvPr id="7" name="Title 6">
            <a:extLst>
              <a:ext uri="{FF2B5EF4-FFF2-40B4-BE49-F238E27FC236}">
                <a16:creationId xmlns:a16="http://schemas.microsoft.com/office/drawing/2014/main" id="{3E91394B-6A7E-4417-A72D-84962CE6CD12}"/>
              </a:ext>
            </a:extLst>
          </p:cNvPr>
          <p:cNvSpPr>
            <a:spLocks noGrp="1"/>
          </p:cNvSpPr>
          <p:nvPr>
            <p:ph type="title"/>
          </p:nvPr>
        </p:nvSpPr>
        <p:spPr/>
        <p:txBody>
          <a:bodyPr/>
          <a:lstStyle/>
          <a:p>
            <a:r>
              <a:rPr lang="en-US" sz="3400" cap="none" spc="-147">
                <a:solidFill>
                  <a:schemeClr val="tx2"/>
                </a:solidFill>
                <a:latin typeface="+mj-lt"/>
                <a:ea typeface="+mn-ea"/>
                <a:cs typeface="Segoe UI" pitchFamily="34" charset="0"/>
              </a:rPr>
              <a:t>Spark ML Algorithms</a:t>
            </a:r>
          </a:p>
        </p:txBody>
      </p:sp>
    </p:spTree>
    <p:extLst>
      <p:ext uri="{BB962C8B-B14F-4D97-AF65-F5344CB8AC3E}">
        <p14:creationId xmlns:p14="http://schemas.microsoft.com/office/powerpoint/2010/main" val="238610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400848544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8153115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166613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1</a:t>
            </a:r>
            <a:r>
              <a:rPr lang="en-US" sz="1961" b="1" dirty="0">
                <a:solidFill>
                  <a:srgbClr val="8661C5"/>
                </a:solidFill>
              </a:rPr>
              <a:t>  Spark in Synapse</a:t>
            </a:r>
          </a:p>
          <a:p>
            <a:pPr marL="281677" lvl="1" indent="0" defTabSz="932563">
              <a:buNone/>
              <a:defRPr/>
            </a:pPr>
            <a:r>
              <a:rPr lang="en-US" sz="1765" dirty="0">
                <a:solidFill>
                  <a:srgbClr val="1A1A1A"/>
                </a:solidFill>
              </a:rPr>
              <a:t>How Spark is utilized within Synapse.</a:t>
            </a:r>
          </a:p>
          <a:p>
            <a:pPr marL="0" indent="0" defTabSz="932563">
              <a:buNone/>
              <a:defRPr/>
            </a:pPr>
            <a:endParaRPr lang="en-US" sz="1961" dirty="0">
              <a:solidFill>
                <a:srgbClr val="8661C5"/>
              </a:solidFill>
            </a:endParaRPr>
          </a:p>
        </p:txBody>
      </p:sp>
      <p:sp>
        <p:nvSpPr>
          <p:cNvPr id="3" name="Title 2"/>
          <p:cNvSpPr>
            <a:spLocks noGrp="1"/>
          </p:cNvSpPr>
          <p:nvPr>
            <p:ph type="title"/>
          </p:nvPr>
        </p:nvSpPr>
        <p:spPr>
          <a:xfrm>
            <a:off x="4821699" y="793244"/>
            <a:ext cx="3490781" cy="553920"/>
          </a:xfrm>
        </p:spPr>
        <p:txBody>
          <a:bodyPr/>
          <a:lstStyle/>
          <a:p>
            <a:r>
              <a:rPr lang="en-US"/>
              <a:t>Agenda</a:t>
            </a: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3242363"/>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2</a:t>
            </a:r>
            <a:r>
              <a:rPr lang="en-US" sz="1961" b="1" dirty="0">
                <a:solidFill>
                  <a:srgbClr val="8661C5"/>
                </a:solidFill>
              </a:rPr>
              <a:t>  Notebooks</a:t>
            </a:r>
          </a:p>
          <a:p>
            <a:pPr marL="281677" lvl="1" indent="0" defTabSz="932563">
              <a:buNone/>
              <a:defRPr/>
            </a:pPr>
            <a:r>
              <a:rPr lang="en-US" sz="1765" dirty="0">
                <a:solidFill>
                  <a:srgbClr val="1A1A1A"/>
                </a:solidFill>
              </a:rPr>
              <a:t>Understand the notebook paradigm and how to use them in Synapse.</a:t>
            </a:r>
          </a:p>
          <a:p>
            <a:pPr marL="0" indent="0" defTabSz="932563">
              <a:buNone/>
              <a:defRPr/>
            </a:pPr>
            <a:endParaRPr lang="en-US" sz="1961" dirty="0">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04966" y="4818592"/>
            <a:ext cx="6536776"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dirty="0">
                <a:solidFill>
                  <a:srgbClr val="3B2E58"/>
                </a:solidFill>
              </a:rPr>
              <a:t>3</a:t>
            </a:r>
            <a:r>
              <a:rPr lang="en-US" sz="1961" b="1" dirty="0">
                <a:solidFill>
                  <a:srgbClr val="8661C5"/>
                </a:solidFill>
              </a:rPr>
              <a:t>  Machine Learning with Synapse and Azure ML</a:t>
            </a:r>
          </a:p>
          <a:p>
            <a:pPr marL="281677" lvl="1" indent="0" defTabSz="932563">
              <a:buNone/>
              <a:defRPr/>
            </a:pPr>
            <a:r>
              <a:rPr lang="en-US" sz="1765" dirty="0">
                <a:solidFill>
                  <a:srgbClr val="1A1A1A"/>
                </a:solidFill>
              </a:rPr>
              <a:t>How to train and deploy models with Synapse and Azure Machine Learning.</a:t>
            </a:r>
          </a:p>
          <a:p>
            <a:pPr marL="0" indent="0" defTabSz="932563">
              <a:buNone/>
              <a:defRPr/>
            </a:pPr>
            <a:endParaRPr lang="en-US" sz="1961" dirty="0">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09E4-92C3-4CEF-BD0B-49D97FE2AF40}"/>
              </a:ext>
            </a:extLst>
          </p:cNvPr>
          <p:cNvPicPr>
            <a:picLocks noChangeAspect="1"/>
          </p:cNvPicPr>
          <p:nvPr/>
        </p:nvPicPr>
        <p:blipFill rotWithShape="1">
          <a:blip r:embed="rId3"/>
          <a:srcRect l="2345" t="6933" b="3666"/>
          <a:stretch/>
        </p:blipFill>
        <p:spPr>
          <a:xfrm>
            <a:off x="1268962" y="892538"/>
            <a:ext cx="9372167" cy="5719974"/>
          </a:xfrm>
          <a:prstGeom prst="rect">
            <a:avLst/>
          </a:prstGeom>
          <a:ln>
            <a:solidFill>
              <a:schemeClr val="bg2">
                <a:lumMod val="50000"/>
              </a:schemeClr>
            </a:solidFill>
          </a:ln>
        </p:spPr>
      </p:pic>
      <p:sp>
        <p:nvSpPr>
          <p:cNvPr id="6" name="Title 6">
            <a:extLst>
              <a:ext uri="{FF2B5EF4-FFF2-40B4-BE49-F238E27FC236}">
                <a16:creationId xmlns:a16="http://schemas.microsoft.com/office/drawing/2014/main" id="{1D8493CC-55B7-4A8D-95A3-F1AA1173000C}"/>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Connect to AML workspace</a:t>
            </a:r>
          </a:p>
        </p:txBody>
      </p:sp>
      <p:cxnSp>
        <p:nvCxnSpPr>
          <p:cNvPr id="7" name="Straight Arrow Connector 6">
            <a:extLst>
              <a:ext uri="{FF2B5EF4-FFF2-40B4-BE49-F238E27FC236}">
                <a16:creationId xmlns:a16="http://schemas.microsoft.com/office/drawing/2014/main" id="{4DE527A6-2C0B-4CA4-9EC5-A8E63C2AF69B}"/>
              </a:ext>
            </a:extLst>
          </p:cNvPr>
          <p:cNvCxnSpPr>
            <a:cxnSpLocks/>
            <a:stCxn id="8" idx="3"/>
          </p:cNvCxnSpPr>
          <p:nvPr/>
        </p:nvCxnSpPr>
        <p:spPr>
          <a:xfrm flipV="1">
            <a:off x="2649895" y="4669946"/>
            <a:ext cx="475860" cy="8309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7C8098-C260-468D-A675-F31AA56EEC99}"/>
              </a:ext>
            </a:extLst>
          </p:cNvPr>
          <p:cNvSpPr txBox="1"/>
          <p:nvPr/>
        </p:nvSpPr>
        <p:spPr>
          <a:xfrm>
            <a:off x="410548" y="4439113"/>
            <a:ext cx="2239347"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Simple code to connect workspace</a:t>
            </a:r>
          </a:p>
        </p:txBody>
      </p:sp>
    </p:spTree>
    <p:extLst>
      <p:ext uri="{BB962C8B-B14F-4D97-AF65-F5344CB8AC3E}">
        <p14:creationId xmlns:p14="http://schemas.microsoft.com/office/powerpoint/2010/main" val="32364380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BCED1-9CB9-4FA2-90B8-D2D1004B4F1D}"/>
              </a:ext>
            </a:extLst>
          </p:cNvPr>
          <p:cNvPicPr>
            <a:picLocks noChangeAspect="1"/>
          </p:cNvPicPr>
          <p:nvPr/>
        </p:nvPicPr>
        <p:blipFill rotWithShape="1">
          <a:blip r:embed="rId2"/>
          <a:srcRect l="2737" t="6661" b="3803"/>
          <a:stretch/>
        </p:blipFill>
        <p:spPr>
          <a:xfrm>
            <a:off x="1390260" y="758947"/>
            <a:ext cx="9886475" cy="6067389"/>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6FA13482-CB7E-47F2-AD67-C30FA485D6E8}"/>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Configure AML job to run on Synapse </a:t>
            </a:r>
          </a:p>
        </p:txBody>
      </p:sp>
      <p:cxnSp>
        <p:nvCxnSpPr>
          <p:cNvPr id="6" name="Straight Arrow Connector 5">
            <a:extLst>
              <a:ext uri="{FF2B5EF4-FFF2-40B4-BE49-F238E27FC236}">
                <a16:creationId xmlns:a16="http://schemas.microsoft.com/office/drawing/2014/main" id="{5E7AB41C-84E9-4710-ADC5-1C6BFD17A7CE}"/>
              </a:ext>
            </a:extLst>
          </p:cNvPr>
          <p:cNvCxnSpPr>
            <a:cxnSpLocks/>
            <a:stCxn id="7" idx="3"/>
          </p:cNvCxnSpPr>
          <p:nvPr/>
        </p:nvCxnSpPr>
        <p:spPr>
          <a:xfrm>
            <a:off x="2649895" y="4669946"/>
            <a:ext cx="47586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C443E4-99A0-45E2-BAF4-837091B41953}"/>
              </a:ext>
            </a:extLst>
          </p:cNvPr>
          <p:cNvSpPr txBox="1"/>
          <p:nvPr/>
        </p:nvSpPr>
        <p:spPr>
          <a:xfrm>
            <a:off x="410548" y="4439113"/>
            <a:ext cx="2239347"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Configuration parameters</a:t>
            </a:r>
          </a:p>
        </p:txBody>
      </p:sp>
    </p:spTree>
    <p:extLst>
      <p:ext uri="{BB962C8B-B14F-4D97-AF65-F5344CB8AC3E}">
        <p14:creationId xmlns:p14="http://schemas.microsoft.com/office/powerpoint/2010/main" val="40789284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FB3-FD49-4FC4-9E82-A9735F164E22}"/>
              </a:ext>
            </a:extLst>
          </p:cNvPr>
          <p:cNvPicPr>
            <a:picLocks noChangeAspect="1"/>
          </p:cNvPicPr>
          <p:nvPr/>
        </p:nvPicPr>
        <p:blipFill rotWithShape="1">
          <a:blip r:embed="rId2"/>
          <a:srcRect l="2553" t="6933" b="3939"/>
          <a:stretch/>
        </p:blipFill>
        <p:spPr>
          <a:xfrm>
            <a:off x="1119673" y="746449"/>
            <a:ext cx="10022992" cy="6111551"/>
          </a:xfrm>
          <a:prstGeom prst="rect">
            <a:avLst/>
          </a:prstGeom>
          <a:ln>
            <a:solidFill>
              <a:schemeClr val="bg2">
                <a:lumMod val="50000"/>
              </a:schemeClr>
            </a:solidFill>
          </a:ln>
        </p:spPr>
      </p:pic>
      <p:sp>
        <p:nvSpPr>
          <p:cNvPr id="5" name="Title 6">
            <a:extLst>
              <a:ext uri="{FF2B5EF4-FFF2-40B4-BE49-F238E27FC236}">
                <a16:creationId xmlns:a16="http://schemas.microsoft.com/office/drawing/2014/main" id="{20844110-539E-4598-BCAD-2974FAF93F44}"/>
              </a:ext>
            </a:extLst>
          </p:cNvPr>
          <p:cNvSpPr txBox="1">
            <a:spLocks/>
          </p:cNvSpPr>
          <p:nvPr/>
        </p:nvSpPr>
        <p:spPr>
          <a:xfrm>
            <a:off x="174498" y="369318"/>
            <a:ext cx="11336039" cy="389629"/>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1800" spc="0">
                <a:cs typeface="+mn-cs"/>
              </a:rPr>
              <a:t>Synapse Notebook: Run AML job</a:t>
            </a:r>
          </a:p>
        </p:txBody>
      </p:sp>
      <p:cxnSp>
        <p:nvCxnSpPr>
          <p:cNvPr id="7" name="Straight Arrow Connector 6">
            <a:extLst>
              <a:ext uri="{FF2B5EF4-FFF2-40B4-BE49-F238E27FC236}">
                <a16:creationId xmlns:a16="http://schemas.microsoft.com/office/drawing/2014/main" id="{5A9053E7-A3CB-4F7A-9824-76759DBCB047}"/>
              </a:ext>
            </a:extLst>
          </p:cNvPr>
          <p:cNvCxnSpPr>
            <a:cxnSpLocks/>
            <a:stCxn id="9" idx="1"/>
          </p:cNvCxnSpPr>
          <p:nvPr/>
        </p:nvCxnSpPr>
        <p:spPr>
          <a:xfrm flipH="1">
            <a:off x="7343192" y="4326972"/>
            <a:ext cx="1856792" cy="6089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2289DE-DDC2-48A4-83A6-D3B02E2184A6}"/>
              </a:ext>
            </a:extLst>
          </p:cNvPr>
          <p:cNvSpPr txBox="1"/>
          <p:nvPr/>
        </p:nvSpPr>
        <p:spPr>
          <a:xfrm>
            <a:off x="9199984" y="4096139"/>
            <a:ext cx="194662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FF0000"/>
                </a:solidFill>
              </a:rPr>
              <a:t>ML job execution result</a:t>
            </a:r>
          </a:p>
        </p:txBody>
      </p:sp>
    </p:spTree>
    <p:extLst>
      <p:ext uri="{BB962C8B-B14F-4D97-AF65-F5344CB8AC3E}">
        <p14:creationId xmlns:p14="http://schemas.microsoft.com/office/powerpoint/2010/main" val="201419397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41242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45</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security</a:t>
            </a:r>
          </a:p>
          <a:p>
            <a:pPr marL="281677" lvl="1" indent="0">
              <a:buNone/>
            </a:pPr>
            <a:r>
              <a:rPr lang="en-US" sz="1765" dirty="0">
                <a:solidFill>
                  <a:schemeClr val="tx1"/>
                </a:solidFill>
              </a:rPr>
              <a:t>Synapse Managed Virtual Network and Managed private endpoints</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IP Firewall Rules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316182"/>
            <a:ext cx="11332925" cy="5309956"/>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IP firewall rules grant or deny access to user’s Synapse workspace based on the originating IP address of each request.</a:t>
            </a:r>
          </a:p>
          <a:p>
            <a:pPr marL="0" indent="0">
              <a:spcBef>
                <a:spcPts val="1248"/>
              </a:spcBef>
              <a:buClr>
                <a:schemeClr val="tx1"/>
              </a:buClr>
              <a:buNone/>
            </a:pPr>
            <a:r>
              <a:rPr lang="en-US" sz="1600">
                <a:solidFill>
                  <a:schemeClr val="tx1"/>
                </a:solidFill>
                <a:latin typeface="+mn-lt"/>
              </a:rPr>
              <a:t>IP firewall rules configured at the workspace level apply to all public endpoints of the workspace (dedicated SQL pool, serverless SQL pool, and Development).</a:t>
            </a:r>
          </a:p>
          <a:p>
            <a:pPr>
              <a:spcBef>
                <a:spcPts val="1248"/>
              </a:spcBef>
              <a:buClr>
                <a:schemeClr val="tx1"/>
              </a:buClr>
            </a:pPr>
            <a:r>
              <a:rPr lang="en-US">
                <a:solidFill>
                  <a:srgbClr val="0078D7"/>
                </a:solidFill>
              </a:rPr>
              <a:t>Key Points</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can also use SQL Server Management Studio (SSMS) to connect to the SQL resources (dedicated SQL pool and serverless SQL pool) in their workspace.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ensure that the firewall on the network and local computer allow outgoing communication on TCP ports 80, 443 and 1443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Customers must also allow outgoing communication on UDP port 53 for Synapse Studio. </a:t>
            </a:r>
          </a:p>
          <a:p>
            <a:pPr marL="285750" indent="-285750">
              <a:spcBef>
                <a:spcPts val="1248"/>
              </a:spcBef>
              <a:buClr>
                <a:schemeClr val="tx1"/>
              </a:buClr>
              <a:buFont typeface="Arial" panose="020B0604020202020204" pitchFamily="34" charset="0"/>
              <a:buChar char="•"/>
            </a:pPr>
            <a:r>
              <a:rPr lang="en-US" sz="1600">
                <a:solidFill>
                  <a:schemeClr val="tx1"/>
                </a:solidFill>
                <a:latin typeface="+mn-lt"/>
              </a:rPr>
              <a:t>To connect using tools such as SSMS and Power BI, user must allow outgoing communication on TCP port 1433.</a:t>
            </a:r>
          </a:p>
          <a:p>
            <a:pPr marL="0" indent="0">
              <a:spcBef>
                <a:spcPts val="1248"/>
              </a:spcBef>
              <a:buClr>
                <a:schemeClr val="tx1"/>
              </a:buClr>
              <a:buNone/>
            </a:pPr>
            <a:endParaRPr lang="en-US" sz="1600">
              <a:solidFill>
                <a:schemeClr val="tx1"/>
              </a:solidFill>
              <a:latin typeface="+mn-lt"/>
            </a:endParaRPr>
          </a:p>
        </p:txBody>
      </p:sp>
    </p:spTree>
    <p:extLst>
      <p:ext uri="{BB962C8B-B14F-4D97-AF65-F5344CB8AC3E}">
        <p14:creationId xmlns:p14="http://schemas.microsoft.com/office/powerpoint/2010/main" val="232658807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4EDF9AAD-923F-4E50-8B98-5977AB12E818}"/>
              </a:ext>
            </a:extLst>
          </p:cNvPr>
          <p:cNvSpPr>
            <a:spLocks noGrp="1"/>
          </p:cNvSpPr>
          <p:nvPr>
            <p:ph type="body" sz="quarter" idx="10"/>
          </p:nvPr>
        </p:nvSpPr>
        <p:spPr>
          <a:xfrm>
            <a:off x="426424" y="1120572"/>
            <a:ext cx="4266762" cy="2047035"/>
          </a:xfrm>
        </p:spPr>
        <p:txBody>
          <a:bodyPr/>
          <a:lstStyle/>
          <a:p>
            <a:pPr>
              <a:spcAft>
                <a:spcPts val="1200"/>
              </a:spcAft>
            </a:pPr>
            <a:r>
              <a:rPr lang="en-US">
                <a:solidFill>
                  <a:schemeClr val="tx2"/>
                </a:solidFill>
              </a:rPr>
              <a:t>By default, Azure blocks all external connections to port 1433</a:t>
            </a:r>
          </a:p>
          <a:p>
            <a:pPr>
              <a:spcAft>
                <a:spcPts val="600"/>
              </a:spcAft>
            </a:pPr>
            <a:endParaRPr lang="en-US">
              <a:solidFill>
                <a:schemeClr val="tx2"/>
              </a:solidFill>
            </a:endParaRPr>
          </a:p>
          <a:p>
            <a:pPr>
              <a:spcAft>
                <a:spcPts val="600"/>
              </a:spcAft>
            </a:pPr>
            <a:r>
              <a:rPr lang="en-US">
                <a:solidFill>
                  <a:schemeClr val="tx2"/>
                </a:solidFill>
              </a:rPr>
              <a:t>Configure with the following steps:</a:t>
            </a:r>
          </a:p>
          <a:p>
            <a:r>
              <a:rPr lang="en-US" sz="1600">
                <a:latin typeface="+mn-lt"/>
              </a:rPr>
              <a:t>Azure Synapse Analytics Resource: </a:t>
            </a:r>
            <a:br>
              <a:rPr lang="en-US" sz="1600">
                <a:latin typeface="+mn-lt"/>
              </a:rPr>
            </a:br>
            <a:r>
              <a:rPr lang="en-US" sz="1600">
                <a:latin typeface="+mn-lt"/>
              </a:rPr>
              <a:t>Server name &gt; Firewalls and virtual networks </a:t>
            </a:r>
          </a:p>
        </p:txBody>
      </p:sp>
      <p:sp>
        <p:nvSpPr>
          <p:cNvPr id="31" name="Title 30">
            <a:extLst>
              <a:ext uri="{FF2B5EF4-FFF2-40B4-BE49-F238E27FC236}">
                <a16:creationId xmlns:a16="http://schemas.microsoft.com/office/drawing/2014/main" id="{33B113EE-6C38-44BE-A556-9AE9059E62B9}"/>
              </a:ext>
            </a:extLst>
          </p:cNvPr>
          <p:cNvSpPr>
            <a:spLocks noGrp="1"/>
          </p:cNvSpPr>
          <p:nvPr>
            <p:ph type="title"/>
          </p:nvPr>
        </p:nvSpPr>
        <p:spPr/>
        <p:txBody>
          <a:bodyPr/>
          <a:lstStyle/>
          <a:p>
            <a:r>
              <a:rPr lang="en-US"/>
              <a:t>Firewall configuration on the portal</a:t>
            </a:r>
          </a:p>
        </p:txBody>
      </p:sp>
      <p:grpSp>
        <p:nvGrpSpPr>
          <p:cNvPr id="37" name="Group 36">
            <a:extLst>
              <a:ext uri="{FF2B5EF4-FFF2-40B4-BE49-F238E27FC236}">
                <a16:creationId xmlns:a16="http://schemas.microsoft.com/office/drawing/2014/main" id="{3AFF5773-0755-4FD0-A2ED-F76A6AAE069A}"/>
              </a:ext>
            </a:extLst>
          </p:cNvPr>
          <p:cNvGrpSpPr/>
          <p:nvPr/>
        </p:nvGrpSpPr>
        <p:grpSpPr>
          <a:xfrm>
            <a:off x="4606290" y="1120573"/>
            <a:ext cx="7585710" cy="5342845"/>
            <a:chOff x="1591429" y="1988820"/>
            <a:chExt cx="6549322" cy="4612885"/>
          </a:xfrm>
        </p:grpSpPr>
        <p:pic>
          <p:nvPicPr>
            <p:cNvPr id="36" name="Picture 35">
              <a:extLst>
                <a:ext uri="{FF2B5EF4-FFF2-40B4-BE49-F238E27FC236}">
                  <a16:creationId xmlns:a16="http://schemas.microsoft.com/office/drawing/2014/main" id="{8A40D673-D30E-44C6-B61E-84C01232D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429" y="1988820"/>
              <a:ext cx="6549322" cy="4612885"/>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B9D31DF6-F1D3-400B-AA5F-641695046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340" y="2942599"/>
              <a:ext cx="5657500" cy="2705326"/>
            </a:xfrm>
            <a:prstGeom prst="rect">
              <a:avLst/>
            </a:prstGeom>
          </p:spPr>
        </p:pic>
      </p:grpSp>
    </p:spTree>
    <p:extLst>
      <p:ext uri="{BB962C8B-B14F-4D97-AF65-F5344CB8AC3E}">
        <p14:creationId xmlns:p14="http://schemas.microsoft.com/office/powerpoint/2010/main" val="27759887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11166717" cy="5177123"/>
          </a:xfrm>
        </p:spPr>
        <p:txBody>
          <a:bodyPr/>
          <a:lstStyle/>
          <a:p>
            <a:pPr marL="0" indent="0">
              <a:spcBef>
                <a:spcPts val="1248"/>
              </a:spcBef>
              <a:buClr>
                <a:schemeClr val="tx1"/>
              </a:buClr>
              <a:buNone/>
            </a:pPr>
            <a:r>
              <a:rPr lang="en-US">
                <a:solidFill>
                  <a:srgbClr val="0078D7"/>
                </a:solidFill>
              </a:rPr>
              <a:t>Overview</a:t>
            </a:r>
          </a:p>
          <a:p>
            <a:pPr>
              <a:spcBef>
                <a:spcPts val="1248"/>
              </a:spcBef>
              <a:buClr>
                <a:schemeClr val="tx1"/>
              </a:buClr>
              <a:buSzPct val="100000"/>
            </a:pPr>
            <a:r>
              <a:rPr lang="en-US" sz="1600">
                <a:latin typeface="+mn-lt"/>
              </a:rPr>
              <a:t>Creating a workspace with a Managed workspace </a:t>
            </a:r>
            <a:r>
              <a:rPr lang="en-US" sz="1600" err="1">
                <a:latin typeface="+mn-lt"/>
              </a:rPr>
              <a:t>VNet</a:t>
            </a:r>
            <a:r>
              <a:rPr lang="en-US" sz="1600">
                <a:latin typeface="+mn-lt"/>
              </a:rPr>
              <a:t> associated with it ensures that user’s workspace is network isolated from other workspaces. The </a:t>
            </a:r>
            <a:r>
              <a:rPr lang="en-US" sz="1600" err="1">
                <a:latin typeface="+mn-lt"/>
              </a:rPr>
              <a:t>VNet</a:t>
            </a:r>
            <a:r>
              <a:rPr lang="en-US" sz="1600">
                <a:latin typeface="+mn-lt"/>
              </a:rPr>
              <a:t> associated with your workspace is managed by Azure Synapse. This </a:t>
            </a:r>
            <a:r>
              <a:rPr lang="en-US" sz="1600" err="1">
                <a:latin typeface="+mn-lt"/>
              </a:rPr>
              <a:t>VNet</a:t>
            </a:r>
            <a:r>
              <a:rPr lang="en-US" sz="1600">
                <a:latin typeface="+mn-lt"/>
              </a:rPr>
              <a:t> is called a Managed workspace </a:t>
            </a:r>
            <a:r>
              <a:rPr lang="en-US" sz="1600" err="1">
                <a:latin typeface="+mn-lt"/>
              </a:rPr>
              <a:t>VNet</a:t>
            </a:r>
            <a:r>
              <a:rPr lang="en-US" sz="1600">
                <a:latin typeface="+mn-lt"/>
              </a:rPr>
              <a:t>.</a:t>
            </a:r>
          </a:p>
          <a:p>
            <a:pPr>
              <a:spcBef>
                <a:spcPts val="1248"/>
              </a:spcBef>
              <a:buClr>
                <a:schemeClr val="tx1"/>
              </a:buClr>
            </a:pPr>
            <a:r>
              <a:rPr lang="en-US">
                <a:solidFill>
                  <a:srgbClr val="0078D7"/>
                </a:solidFill>
              </a:rPr>
              <a:t>Benefits</a:t>
            </a:r>
          </a:p>
          <a:p>
            <a:pPr marL="236387" indent="-236387">
              <a:spcBef>
                <a:spcPts val="1248"/>
              </a:spcBef>
              <a:buClr>
                <a:schemeClr val="tx1"/>
              </a:buClr>
              <a:buSzPct val="100000"/>
              <a:buFont typeface="Arial" panose="020B0604020202020204" pitchFamily="34" charset="0"/>
              <a:buChar char="•"/>
            </a:pPr>
            <a:r>
              <a:rPr lang="en-US" sz="1600">
                <a:latin typeface="+mn-lt"/>
              </a:rPr>
              <a:t>With a Managed workspace customers can offload the burden of managing the </a:t>
            </a:r>
            <a:r>
              <a:rPr lang="en-US" sz="1600" err="1">
                <a:latin typeface="+mn-lt"/>
              </a:rPr>
              <a:t>VNet</a:t>
            </a:r>
            <a:r>
              <a:rPr lang="en-US" sz="1600">
                <a:latin typeface="+mn-lt"/>
              </a:rPr>
              <a:t> to Azure Synapse.</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have to configure inbound NSG rules on their own </a:t>
            </a:r>
            <a:r>
              <a:rPr lang="en-US" sz="1600" err="1">
                <a:latin typeface="+mn-lt"/>
              </a:rPr>
              <a:t>VNets</a:t>
            </a:r>
            <a:r>
              <a:rPr lang="en-US" sz="1600">
                <a:latin typeface="+mn-lt"/>
              </a:rPr>
              <a:t> to allow Azure Synapse management traffic to enter their </a:t>
            </a:r>
            <a:r>
              <a:rPr lang="en-US" sz="1600" err="1">
                <a:latin typeface="+mn-lt"/>
              </a:rPr>
              <a:t>VNet</a:t>
            </a:r>
            <a:r>
              <a:rPr lang="en-US" sz="1600">
                <a:latin typeface="+mn-lt"/>
              </a:rPr>
              <a:t>.</a:t>
            </a:r>
          </a:p>
          <a:p>
            <a:pPr marL="236387" indent="-236387">
              <a:spcBef>
                <a:spcPts val="1248"/>
              </a:spcBef>
              <a:buClr>
                <a:schemeClr val="tx1"/>
              </a:buClr>
              <a:buSzPct val="100000"/>
              <a:buFont typeface="Arial" panose="020B0604020202020204" pitchFamily="34" charset="0"/>
              <a:buChar char="•"/>
            </a:pPr>
            <a:r>
              <a:rPr lang="en-US" sz="1600">
                <a:latin typeface="+mn-lt"/>
              </a:rPr>
              <a:t>Customers don't need to create a subnet for your Spark clusters based on peak load. </a:t>
            </a:r>
          </a:p>
          <a:p>
            <a:pPr marL="236387" indent="-236387">
              <a:spcBef>
                <a:spcPts val="1248"/>
              </a:spcBef>
              <a:buClr>
                <a:schemeClr val="tx1"/>
              </a:buClr>
              <a:buSzPct val="100000"/>
              <a:buFont typeface="Arial" panose="020B0604020202020204" pitchFamily="34" charset="0"/>
              <a:buChar char="•"/>
            </a:pPr>
            <a:r>
              <a:rPr lang="en-US" sz="1600">
                <a:latin typeface="+mn-lt"/>
              </a:rPr>
              <a:t>Managed workspace </a:t>
            </a:r>
            <a:r>
              <a:rPr lang="en-US" sz="1600" err="1">
                <a:latin typeface="+mn-lt"/>
              </a:rPr>
              <a:t>VNet</a:t>
            </a:r>
            <a:r>
              <a:rPr lang="en-US" sz="1600">
                <a:latin typeface="+mn-lt"/>
              </a:rPr>
              <a:t> along with Managed private endpoints protects against data exfiltration. </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spTree>
    <p:extLst>
      <p:ext uri="{BB962C8B-B14F-4D97-AF65-F5344CB8AC3E}">
        <p14:creationId xmlns:p14="http://schemas.microsoft.com/office/powerpoint/2010/main" val="7445997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Managed </a:t>
            </a:r>
            <a:r>
              <a:rPr lang="en-US" err="1"/>
              <a:t>VNet</a:t>
            </a:r>
            <a:endParaRPr lang="en-US"/>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8" y="1516727"/>
            <a:ext cx="4814407" cy="4721614"/>
          </a:xfrm>
        </p:spPr>
        <p:txBody>
          <a:bodyPr vert="horz" wrap="square" lIns="0" tIns="0" rIns="0" bIns="0" rtlCol="0" anchor="t">
            <a:spAutoFit/>
          </a:bodyPr>
          <a:lstStyle/>
          <a:p>
            <a:pPr marL="0" indent="0">
              <a:spcBef>
                <a:spcPts val="1248"/>
              </a:spcBef>
              <a:buClr>
                <a:schemeClr val="tx1"/>
              </a:buClr>
              <a:buNone/>
            </a:pPr>
            <a:r>
              <a:rPr lang="en-US">
                <a:solidFill>
                  <a:srgbClr val="0078D7"/>
                </a:solidFill>
              </a:rPr>
              <a:t>Overview</a:t>
            </a:r>
          </a:p>
          <a:p>
            <a:pPr>
              <a:spcBef>
                <a:spcPts val="1248"/>
              </a:spcBef>
              <a:buClr>
                <a:schemeClr val="tx1"/>
              </a:buClr>
            </a:pPr>
            <a:r>
              <a:rPr lang="en-US" sz="1600">
                <a:latin typeface="+mn-lt"/>
              </a:rPr>
              <a:t>During Azure Synapse workspace creation, user can choose to associate it to a managed </a:t>
            </a:r>
            <a:r>
              <a:rPr lang="en-US" sz="1600" err="1">
                <a:latin typeface="+mn-lt"/>
              </a:rPr>
              <a:t>VNet</a:t>
            </a:r>
            <a:r>
              <a:rPr lang="en-US" sz="1600">
                <a:latin typeface="+mn-lt"/>
              </a:rPr>
              <a:t>. User cannot change this workspace configuration after the workspace is created. </a:t>
            </a:r>
          </a:p>
          <a:p>
            <a:pPr>
              <a:spcBef>
                <a:spcPts val="1248"/>
              </a:spcBef>
              <a:buClr>
                <a:schemeClr val="tx1"/>
              </a:buClr>
            </a:pPr>
            <a:r>
              <a:rPr lang="en-US" sz="1600">
                <a:latin typeface="+mn-lt"/>
              </a:rPr>
              <a:t>User cannot reconfigure a workspace that does not have a Managed workspace </a:t>
            </a:r>
            <a:r>
              <a:rPr lang="en-US" sz="1600" err="1">
                <a:latin typeface="+mn-lt"/>
              </a:rPr>
              <a:t>VNet</a:t>
            </a:r>
            <a:r>
              <a:rPr lang="en-US" sz="1600">
                <a:latin typeface="+mn-lt"/>
              </a:rPr>
              <a:t> associated with it and associate a </a:t>
            </a:r>
            <a:r>
              <a:rPr lang="en-US" sz="1600" err="1">
                <a:latin typeface="+mn-lt"/>
              </a:rPr>
              <a:t>VNet</a:t>
            </a:r>
            <a:r>
              <a:rPr lang="en-US" sz="1600">
                <a:latin typeface="+mn-lt"/>
              </a:rPr>
              <a:t> to it.</a:t>
            </a:r>
          </a:p>
          <a:p>
            <a:pPr>
              <a:spcBef>
                <a:spcPts val="1248"/>
              </a:spcBef>
              <a:buClr>
                <a:schemeClr val="tx1"/>
              </a:buClr>
            </a:pPr>
            <a:r>
              <a:rPr lang="en-US" sz="1600">
                <a:latin typeface="+mn-lt"/>
              </a:rPr>
              <a:t>Private links are supported only in Synapse workspaces that have a managed </a:t>
            </a:r>
            <a:r>
              <a:rPr lang="en-US" sz="1600" err="1">
                <a:latin typeface="+mn-lt"/>
              </a:rPr>
              <a:t>VNet</a:t>
            </a:r>
            <a:r>
              <a:rPr lang="en-US" sz="1600">
                <a:latin typeface="+mn-lt"/>
              </a:rPr>
              <a:t> associated to it.</a:t>
            </a:r>
          </a:p>
          <a:p>
            <a:pPr>
              <a:spcBef>
                <a:spcPts val="1248"/>
              </a:spcBef>
              <a:buClr>
                <a:schemeClr val="tx1"/>
              </a:buClr>
            </a:pPr>
            <a:endParaRPr lang="en-US">
              <a:solidFill>
                <a:srgbClr val="0078D7"/>
              </a:solidFill>
            </a:endParaRPr>
          </a:p>
          <a:p>
            <a:pPr marL="0" indent="0">
              <a:spcBef>
                <a:spcPts val="1248"/>
              </a:spcBef>
              <a:buClr>
                <a:schemeClr val="tx1"/>
              </a:buClr>
              <a:buNone/>
            </a:pPr>
            <a:endParaRPr lang="en-US" sz="1600">
              <a:latin typeface="+mn-lt"/>
            </a:endParaRPr>
          </a:p>
        </p:txBody>
      </p:sp>
      <p:pic>
        <p:nvPicPr>
          <p:cNvPr id="2" name="Picture 1">
            <a:extLst>
              <a:ext uri="{FF2B5EF4-FFF2-40B4-BE49-F238E27FC236}">
                <a16:creationId xmlns:a16="http://schemas.microsoft.com/office/drawing/2014/main" id="{DAB01E5F-B8C8-46BC-B800-4F7ED748604C}"/>
              </a:ext>
            </a:extLst>
          </p:cNvPr>
          <p:cNvPicPr>
            <a:picLocks noChangeAspect="1"/>
          </p:cNvPicPr>
          <p:nvPr/>
        </p:nvPicPr>
        <p:blipFill>
          <a:blip r:embed="rId3"/>
          <a:stretch>
            <a:fillRect/>
          </a:stretch>
        </p:blipFill>
        <p:spPr>
          <a:xfrm>
            <a:off x="5471940" y="1429298"/>
            <a:ext cx="6548541" cy="4675908"/>
          </a:xfrm>
          <a:prstGeom prst="rect">
            <a:avLst/>
          </a:prstGeom>
          <a:ln>
            <a:solidFill>
              <a:schemeClr val="tx1"/>
            </a:solidFill>
          </a:ln>
        </p:spPr>
      </p:pic>
    </p:spTree>
    <p:extLst>
      <p:ext uri="{BB962C8B-B14F-4D97-AF65-F5344CB8AC3E}">
        <p14:creationId xmlns:p14="http://schemas.microsoft.com/office/powerpoint/2010/main" val="31764714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a:xfrm>
            <a:off x="426424" y="326658"/>
            <a:ext cx="11336039" cy="752793"/>
          </a:xfrm>
        </p:spPr>
        <p:txBody>
          <a:bodyPr/>
          <a:lstStyle/>
          <a:p>
            <a:r>
              <a:rPr lang="en-US"/>
              <a:t>Private Endpoints</a:t>
            </a:r>
          </a:p>
        </p:txBody>
      </p:sp>
      <p:sp>
        <p:nvSpPr>
          <p:cNvPr id="3" name="Text Placeholder 2">
            <a:extLst>
              <a:ext uri="{FF2B5EF4-FFF2-40B4-BE49-F238E27FC236}">
                <a16:creationId xmlns:a16="http://schemas.microsoft.com/office/drawing/2014/main" id="{DB158F65-9180-4149-9D84-C0ACA371F4D7}"/>
              </a:ext>
            </a:extLst>
          </p:cNvPr>
          <p:cNvSpPr>
            <a:spLocks noGrp="1"/>
          </p:cNvSpPr>
          <p:nvPr>
            <p:ph type="body" sz="quarter" idx="10"/>
          </p:nvPr>
        </p:nvSpPr>
        <p:spPr>
          <a:xfrm>
            <a:off x="429537" y="1516726"/>
            <a:ext cx="11332925" cy="4641592"/>
          </a:xfrm>
        </p:spPr>
        <p:txBody>
          <a:bodyPr/>
          <a:lstStyle/>
          <a:p>
            <a:pPr marL="0" indent="0">
              <a:spcBef>
                <a:spcPts val="1248"/>
              </a:spcBef>
              <a:buClr>
                <a:schemeClr val="tx1"/>
              </a:buClr>
              <a:buNone/>
            </a:pPr>
            <a:r>
              <a:rPr lang="en-US">
                <a:solidFill>
                  <a:srgbClr val="0078D7"/>
                </a:solidFill>
              </a:rPr>
              <a:t>Overview</a:t>
            </a:r>
          </a:p>
          <a:p>
            <a:pPr marL="0" indent="0">
              <a:spcBef>
                <a:spcPts val="1248"/>
              </a:spcBef>
              <a:buClr>
                <a:schemeClr val="tx1"/>
              </a:buClr>
              <a:buNone/>
            </a:pPr>
            <a:r>
              <a:rPr lang="en-US" sz="1600">
                <a:solidFill>
                  <a:schemeClr val="tx1"/>
                </a:solidFill>
                <a:latin typeface="+mn-lt"/>
              </a:rPr>
              <a:t>Managed private endpoints are private endpoints created in the Managed workspace </a:t>
            </a:r>
            <a:r>
              <a:rPr lang="en-US" sz="1600" err="1">
                <a:solidFill>
                  <a:schemeClr val="tx1"/>
                </a:solidFill>
                <a:latin typeface="+mn-lt"/>
              </a:rPr>
              <a:t>VNet</a:t>
            </a:r>
            <a:r>
              <a:rPr lang="en-US" sz="1600">
                <a:solidFill>
                  <a:schemeClr val="tx1"/>
                </a:solidFill>
                <a:latin typeface="+mn-lt"/>
              </a:rPr>
              <a:t> establishing a private link to Azure resources. Managed private endpoints are only supported in Azure Synapse workspaces with a Managed workspace </a:t>
            </a:r>
            <a:r>
              <a:rPr lang="en-US" sz="1600" err="1">
                <a:solidFill>
                  <a:schemeClr val="tx1"/>
                </a:solidFill>
                <a:latin typeface="+mn-lt"/>
              </a:rPr>
              <a:t>VNet</a:t>
            </a:r>
            <a:r>
              <a:rPr lang="en-US" sz="1600">
                <a:solidFill>
                  <a:schemeClr val="tx1"/>
                </a:solidFill>
                <a:latin typeface="+mn-lt"/>
              </a:rPr>
              <a:t>.</a:t>
            </a:r>
          </a:p>
          <a:p>
            <a:pPr>
              <a:spcBef>
                <a:spcPts val="1248"/>
              </a:spcBef>
              <a:buClr>
                <a:schemeClr val="tx1"/>
              </a:buClr>
            </a:pPr>
            <a:r>
              <a:rPr lang="en-US">
                <a:solidFill>
                  <a:srgbClr val="0078D7"/>
                </a:solidFill>
              </a:rPr>
              <a:t>Benefits</a:t>
            </a:r>
          </a:p>
          <a:p>
            <a:pPr marL="285750" indent="-285750">
              <a:spcBef>
                <a:spcPts val="1248"/>
              </a:spcBef>
              <a:buClr>
                <a:schemeClr val="tx1"/>
              </a:buClr>
              <a:buFont typeface="Arial" panose="020B0604020202020204" pitchFamily="34" charset="0"/>
              <a:buChar char="•"/>
            </a:pPr>
            <a:r>
              <a:rPr lang="en-US" sz="1600">
                <a:latin typeface="+mn-lt"/>
              </a:rPr>
              <a:t>Private link enables customers to access Azure services and Azure hosted customer/partner services from their Azure </a:t>
            </a:r>
            <a:r>
              <a:rPr lang="en-US" sz="1600" err="1">
                <a:latin typeface="+mn-lt"/>
              </a:rPr>
              <a:t>VNet</a:t>
            </a:r>
            <a:r>
              <a:rPr lang="en-US" sz="1600">
                <a:latin typeface="+mn-lt"/>
              </a:rPr>
              <a:t> securely.</a:t>
            </a:r>
          </a:p>
          <a:p>
            <a:pPr marL="285750" indent="-285750">
              <a:spcBef>
                <a:spcPts val="1248"/>
              </a:spcBef>
              <a:buClr>
                <a:schemeClr val="tx1"/>
              </a:buClr>
              <a:buFont typeface="Arial" panose="020B0604020202020204" pitchFamily="34" charset="0"/>
              <a:buChar char="•"/>
            </a:pPr>
            <a:r>
              <a:rPr lang="en-US" sz="1600">
                <a:latin typeface="+mn-lt"/>
              </a:rPr>
              <a:t>With use of private link, traffic between customer’s </a:t>
            </a:r>
            <a:r>
              <a:rPr lang="en-US" sz="1600" err="1">
                <a:latin typeface="+mn-lt"/>
              </a:rPr>
              <a:t>VNet</a:t>
            </a:r>
            <a:r>
              <a:rPr lang="en-US" sz="1600">
                <a:latin typeface="+mn-lt"/>
              </a:rPr>
              <a:t> and workspace traverses entirely over the Microsoft backbone network.</a:t>
            </a:r>
          </a:p>
          <a:p>
            <a:pPr marL="285750" indent="-285750">
              <a:spcBef>
                <a:spcPts val="1248"/>
              </a:spcBef>
              <a:buClr>
                <a:schemeClr val="tx1"/>
              </a:buClr>
              <a:buFont typeface="Arial" panose="020B0604020202020204" pitchFamily="34" charset="0"/>
              <a:buChar char="•"/>
            </a:pPr>
            <a:r>
              <a:rPr lang="en-US" sz="1600">
                <a:latin typeface="+mn-lt"/>
              </a:rPr>
              <a:t>Private link protects against data exfiltration risks.</a:t>
            </a:r>
          </a:p>
          <a:p>
            <a:pPr marL="285750" indent="-285750">
              <a:spcBef>
                <a:spcPts val="1248"/>
              </a:spcBef>
              <a:buClr>
                <a:schemeClr val="tx1"/>
              </a:buClr>
              <a:buFont typeface="Arial" panose="020B0604020202020204" pitchFamily="34" charset="0"/>
              <a:buChar char="•"/>
            </a:pPr>
            <a:r>
              <a:rPr lang="en-US" sz="1600">
                <a:latin typeface="+mn-lt"/>
              </a:rPr>
              <a:t>Private endpoint uses a private IP address from customer’s </a:t>
            </a:r>
            <a:r>
              <a:rPr lang="en-US" sz="1600" err="1">
                <a:latin typeface="+mn-lt"/>
              </a:rPr>
              <a:t>VNet</a:t>
            </a:r>
            <a:r>
              <a:rPr lang="en-US" sz="1600">
                <a:latin typeface="+mn-lt"/>
              </a:rPr>
              <a:t> to effectively bring the service into their </a:t>
            </a:r>
            <a:r>
              <a:rPr lang="en-US" sz="1600" err="1">
                <a:latin typeface="+mn-lt"/>
              </a:rPr>
              <a:t>VNet</a:t>
            </a:r>
            <a:r>
              <a:rPr lang="en-US" sz="1600">
                <a:latin typeface="+mn-lt"/>
              </a:rPr>
              <a:t>. </a:t>
            </a:r>
          </a:p>
          <a:p>
            <a:pPr marL="285750" indent="-285750">
              <a:spcBef>
                <a:spcPts val="1248"/>
              </a:spcBef>
              <a:buClr>
                <a:schemeClr val="tx1"/>
              </a:buClr>
              <a:buFont typeface="Arial" panose="020B0604020202020204" pitchFamily="34" charset="0"/>
              <a:buChar char="•"/>
            </a:pPr>
            <a:r>
              <a:rPr lang="en-US" sz="1600">
                <a:latin typeface="+mn-lt"/>
              </a:rPr>
              <a:t>Private endpoints are mapped to a specific resource in Azure and not the entire service.</a:t>
            </a:r>
          </a:p>
        </p:txBody>
      </p:sp>
    </p:spTree>
    <p:extLst>
      <p:ext uri="{BB962C8B-B14F-4D97-AF65-F5344CB8AC3E}">
        <p14:creationId xmlns:p14="http://schemas.microsoft.com/office/powerpoint/2010/main" val="177034420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723788"/>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a:solidFill>
                  <a:schemeClr val="tx2"/>
                </a:solidFill>
                <a:latin typeface="Segoe UI Light" pitchFamily="34" charset="0"/>
              </a:rPr>
              <a:t>The private endpoint establishes a private link between your </a:t>
            </a:r>
          </a:p>
          <a:p>
            <a:r>
              <a:rPr lang="en-US" sz="1176">
                <a:solidFill>
                  <a:schemeClr val="tx2"/>
                </a:solidFill>
                <a:latin typeface="Segoe UI Light" pitchFamily="34" charset="0"/>
              </a:rPr>
              <a:t>Azure Synapse Analytics workspace and your data sources where traffic between your </a:t>
            </a:r>
            <a:r>
              <a:rPr lang="en-US" sz="1176" err="1">
                <a:solidFill>
                  <a:schemeClr val="tx2"/>
                </a:solidFill>
                <a:latin typeface="Segoe UI Light" pitchFamily="34" charset="0"/>
              </a:rPr>
              <a:t>VNet</a:t>
            </a:r>
            <a:r>
              <a:rPr lang="en-US" sz="1176">
                <a:solidFill>
                  <a:schemeClr val="tx2"/>
                </a:solidFill>
                <a:latin typeface="Segoe UI Light" pitchFamily="34" charset="0"/>
              </a:rPr>
              <a:t> and workspace traverses entirely over the Microsoft backbone network.</a:t>
            </a:r>
            <a:endParaRPr lang="en-US" sz="1372">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a:t>Managed </a:t>
            </a:r>
            <a:r>
              <a:rPr lang="en-US" sz="3200" err="1"/>
              <a:t>VNets</a:t>
            </a:r>
            <a:r>
              <a:rPr lang="en-US" sz="320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Managed </a:t>
            </a:r>
            <a:r>
              <a:rPr lang="en-US" sz="1961" err="1">
                <a:gradFill>
                  <a:gsLst>
                    <a:gs pos="0">
                      <a:srgbClr val="FFFFFF"/>
                    </a:gs>
                    <a:gs pos="100000">
                      <a:srgbClr val="FFFFFF"/>
                    </a:gs>
                  </a:gsLst>
                  <a:lin ang="5400000" scaled="0"/>
                </a:gradFill>
                <a:ea typeface="Segoe UI" pitchFamily="34" charset="0"/>
                <a:cs typeface="Segoe UI" pitchFamily="34" charset="0"/>
              </a:rPr>
              <a:t>VNet</a:t>
            </a: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a:solidFill>
                  <a:schemeClr val="accent4"/>
                </a:solidFill>
                <a:ea typeface="Segoe UI" pitchFamily="34" charset="0"/>
                <a:cs typeface="Segoe UI" pitchFamily="34" charset="0"/>
              </a:rPr>
              <a:t>Azure Storage, ADLS etc.) </a:t>
            </a:r>
            <a:endParaRPr lang="en-US" sz="117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serverless SQL</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a:t>
            </a:r>
          </a:p>
          <a:p>
            <a:pPr algn="ctr" defTabSz="914102" fontAlgn="base">
              <a:spcBef>
                <a:spcPct val="0"/>
              </a:spcBef>
              <a:spcAft>
                <a:spcPct val="0"/>
              </a:spcAft>
            </a:pPr>
            <a:r>
              <a:rPr lang="en-US" sz="1568">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Serverless SQL</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a:solidFill>
                  <a:schemeClr val="tx1"/>
                </a:solidFill>
                <a:cs typeface="Segoe UI" pitchFamily="34" charset="0"/>
              </a:rPr>
              <a:t>Workspace </a:t>
            </a:r>
          </a:p>
          <a:p>
            <a:pPr algn="ctr" defTabSz="914102" fontAlgn="base">
              <a:spcBef>
                <a:spcPct val="0"/>
              </a:spcBef>
              <a:spcAft>
                <a:spcPct val="0"/>
              </a:spcAft>
            </a:pPr>
            <a:r>
              <a:rPr lang="en-US" sz="1568">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8028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a:solidFill>
                  <a:schemeClr val="tx2"/>
                </a:solidFill>
              </a:rPr>
              <a:t>The two Managed private endpoints to SQL pool and serverless SQL automatically created in Synapse when the Managed workspace </a:t>
            </a:r>
            <a:r>
              <a:rPr lang="en-US" sz="1176" err="1">
                <a:solidFill>
                  <a:schemeClr val="tx2"/>
                </a:solidFill>
              </a:rPr>
              <a:t>VNet</a:t>
            </a:r>
            <a:r>
              <a:rPr lang="en-US" sz="1176">
                <a:solidFill>
                  <a:schemeClr val="tx2"/>
                </a:solidFill>
              </a:rPr>
              <a:t> is deployed. </a:t>
            </a:r>
          </a:p>
          <a:p>
            <a:endParaRPr lang="en-US" sz="1176"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630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On-Premises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Azure</a:t>
            </a:r>
            <a:r>
              <a:rPr lang="en-US" sz="1961" b="1">
                <a:solidFill>
                  <a:schemeClr val="tx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On-Premises</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Synapse</a:t>
            </a:r>
            <a:r>
              <a:rPr lang="en-US" sz="2353" b="1">
                <a:solidFill>
                  <a:schemeClr val="bg1"/>
                </a:solidFill>
                <a:ea typeface="Segoe UI" pitchFamily="34" charset="0"/>
                <a:cs typeface="Segoe UI" pitchFamily="34" charset="0"/>
              </a:rPr>
              <a:t> </a:t>
            </a:r>
            <a:r>
              <a:rPr lang="en-US" sz="1961">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cs typeface="Segoe UI" pitchFamily="34" charset="0"/>
              </a:rPr>
              <a:t>Managed</a:t>
            </a:r>
            <a:r>
              <a:rPr lang="en-US" sz="1961" b="1">
                <a:solidFill>
                  <a:schemeClr val="tx1"/>
                </a:solidFill>
                <a:ea typeface="Segoe UI" pitchFamily="34" charset="0"/>
                <a:cs typeface="Segoe UI" pitchFamily="34" charset="0"/>
              </a:rPr>
              <a:t> </a:t>
            </a:r>
            <a:r>
              <a:rPr lang="en-US" sz="1961" err="1">
                <a:gradFill>
                  <a:gsLst>
                    <a:gs pos="0">
                      <a:srgbClr val="FFFFFF"/>
                    </a:gs>
                    <a:gs pos="100000">
                      <a:srgbClr val="FFFFFF"/>
                    </a:gs>
                  </a:gsLst>
                  <a:lin ang="5400000" scaled="0"/>
                </a:gradFill>
                <a:cs typeface="Segoe UI" pitchFamily="34" charset="0"/>
              </a:rPr>
              <a:t>VNet</a:t>
            </a:r>
            <a:endParaRPr lang="en-US" sz="1961">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private endpoint to serverless SQL</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4796234" y="2721328"/>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rPr>
              <a:t>Dedicated SQL tenant</a:t>
            </a:r>
            <a:endParaRPr lang="en-US" sz="1176">
              <a:solidFill>
                <a:schemeClr val="tx1"/>
              </a:solidFill>
              <a:ea typeface="Segoe UI" pitchFamily="34" charset="0"/>
              <a:cs typeface="Segoe UI" pitchFamily="34" charset="0"/>
            </a:endParaRPr>
          </a:p>
          <a:p>
            <a:pPr algn="ctr" defTabSz="914102" fontAlgn="base">
              <a:spcBef>
                <a:spcPct val="0"/>
              </a:spcBef>
              <a:spcAft>
                <a:spcPct val="0"/>
              </a:spcAft>
            </a:pPr>
            <a:r>
              <a:rPr lang="en-US" sz="1176">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Serverless SQL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51411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0.6.1 support</a:t>
            </a:r>
          </a:p>
          <a:p>
            <a:pPr marL="957727" lvl="3" indent="-285695">
              <a:buFont typeface="Arial" panose="020B0604020202020204" pitchFamily="34" charset="0"/>
              <a:buChar char="•"/>
            </a:pPr>
            <a:r>
              <a:rPr lang="en-US" sz="1568" dirty="0" err="1"/>
              <a:t>.Net</a:t>
            </a:r>
            <a:r>
              <a:rPr lang="en-US" sz="1568" dirty="0"/>
              <a:t> Core 3.1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(on-premise)</a:t>
              </a: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Data Security in Synapse</a:t>
            </a:r>
            <a:endParaRPr lang="en-US" dirty="0"/>
          </a:p>
        </p:txBody>
      </p:sp>
    </p:spTree>
    <p:extLst>
      <p:ext uri="{BB962C8B-B14F-4D97-AF65-F5344CB8AC3E}">
        <p14:creationId xmlns:p14="http://schemas.microsoft.com/office/powerpoint/2010/main" val="55746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7B4757C-F524-4E57-BF51-DED0FCD9E22C}"/>
              </a:ext>
            </a:extLst>
          </p:cNvPr>
          <p:cNvSpPr>
            <a:spLocks noGrp="1"/>
          </p:cNvSpPr>
          <p:nvPr>
            <p:ph type="body" sz="quarter" idx="10"/>
          </p:nvPr>
        </p:nvSpPr>
        <p:spPr>
          <a:xfrm>
            <a:off x="426424" y="1370625"/>
            <a:ext cx="5669576" cy="4758547"/>
          </a:xfrm>
        </p:spPr>
        <p:txBody>
          <a:bodyPr/>
          <a:lstStyle/>
          <a:p>
            <a:pPr lvl="0"/>
            <a:r>
              <a:rPr lang="en-US" dirty="0">
                <a:solidFill>
                  <a:srgbClr val="0078D7"/>
                </a:solidFill>
              </a:rPr>
              <a:t>Overview</a:t>
            </a:r>
          </a:p>
          <a:p>
            <a:pPr lvl="0">
              <a:spcBef>
                <a:spcPts val="600"/>
              </a:spcBef>
            </a:pPr>
            <a:r>
              <a:rPr lang="en-US" sz="1600" dirty="0">
                <a:latin typeface="Segoe UI"/>
              </a:rPr>
              <a:t>Manage user identities in one location.</a:t>
            </a:r>
          </a:p>
          <a:p>
            <a:pPr lvl="0">
              <a:spcBef>
                <a:spcPts val="600"/>
              </a:spcBef>
              <a:spcAft>
                <a:spcPts val="1200"/>
              </a:spcAft>
            </a:pPr>
            <a:r>
              <a:rPr lang="en-US" sz="1600" dirty="0">
                <a:latin typeface="Segoe UI"/>
              </a:rPr>
              <a:t>Enable access to Azure Synapse Analytics and other Microsoft services with Azure Active Directory user identities and groups.</a:t>
            </a:r>
          </a:p>
          <a:p>
            <a:pPr lvl="0">
              <a:spcBef>
                <a:spcPts val="600"/>
              </a:spcBef>
              <a:spcAft>
                <a:spcPts val="1200"/>
              </a:spcAft>
            </a:pPr>
            <a:endParaRPr lang="en-US" sz="1600" dirty="0">
              <a:latin typeface="Segoe UI"/>
            </a:endParaRPr>
          </a:p>
          <a:p>
            <a:pPr lvl="0"/>
            <a:r>
              <a:rPr lang="en-US" dirty="0">
                <a:solidFill>
                  <a:srgbClr val="0078D7"/>
                </a:solidFill>
              </a:rPr>
              <a:t>Benefits</a:t>
            </a:r>
          </a:p>
          <a:p>
            <a:pPr>
              <a:spcBef>
                <a:spcPts val="600"/>
              </a:spcBef>
            </a:pPr>
            <a:r>
              <a:rPr lang="en-US" sz="1600" dirty="0">
                <a:latin typeface="Segoe UI"/>
              </a:rPr>
              <a:t>Enables management of database permissions by using external Azure Active Directory groups</a:t>
            </a:r>
          </a:p>
          <a:p>
            <a:pPr lvl="0">
              <a:spcBef>
                <a:spcPts val="600"/>
              </a:spcBef>
            </a:pPr>
            <a:r>
              <a:rPr lang="en-US" sz="1600" dirty="0">
                <a:latin typeface="Segoe UI"/>
              </a:rPr>
              <a:t>Allows password rotation in a single place</a:t>
            </a:r>
          </a:p>
          <a:p>
            <a:pPr>
              <a:spcBef>
                <a:spcPts val="600"/>
              </a:spcBef>
            </a:pPr>
            <a:r>
              <a:rPr lang="en-US" sz="1600" dirty="0">
                <a:latin typeface="Segoe UI"/>
              </a:rPr>
              <a:t>Alternative to SQL Server authentication</a:t>
            </a:r>
          </a:p>
          <a:p>
            <a:pPr lvl="0">
              <a:spcBef>
                <a:spcPts val="600"/>
              </a:spcBef>
            </a:pPr>
            <a:r>
              <a:rPr lang="en-US" sz="1600" dirty="0">
                <a:latin typeface="Segoe UI"/>
              </a:rPr>
              <a:t>Eliminates the need to store passwords</a:t>
            </a:r>
          </a:p>
          <a:p>
            <a:pPr lvl="0">
              <a:spcBef>
                <a:spcPts val="600"/>
              </a:spcBef>
            </a:pPr>
            <a:r>
              <a:rPr lang="en-US" sz="1600" dirty="0">
                <a:latin typeface="Segoe UI"/>
                <a:cs typeface="Segoe UI Semibold" panose="020B0702040204020203" pitchFamily="34" charset="0"/>
              </a:rPr>
              <a:t>Secure ADLS Gen 2 using a combination of RBAC and ACLs</a:t>
            </a:r>
            <a:endParaRPr lang="en-US" sz="1600" dirty="0">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E3F8BC0F-C04A-4CE0-8340-18D613A74E5E}"/>
              </a:ext>
            </a:extLst>
          </p:cNvPr>
          <p:cNvSpPr>
            <a:spLocks noGrp="1"/>
          </p:cNvSpPr>
          <p:nvPr>
            <p:ph type="title"/>
          </p:nvPr>
        </p:nvSpPr>
        <p:spPr/>
        <p:txBody>
          <a:bodyPr/>
          <a:lstStyle/>
          <a:p>
            <a:r>
              <a:rPr lang="en-US"/>
              <a:t>Azure Active Directory authentication</a:t>
            </a:r>
          </a:p>
        </p:txBody>
      </p:sp>
      <p:sp>
        <p:nvSpPr>
          <p:cNvPr id="74" name="Freeform 128">
            <a:extLst>
              <a:ext uri="{FF2B5EF4-FFF2-40B4-BE49-F238E27FC236}">
                <a16:creationId xmlns:a16="http://schemas.microsoft.com/office/drawing/2014/main" id="{88A29C0A-CE6F-46EA-BF3C-3F9EC6AED15C}"/>
              </a:ext>
            </a:extLst>
          </p:cNvPr>
          <p:cNvSpPr>
            <a:spLocks noChangeAspect="1"/>
          </p:cNvSpPr>
          <p:nvPr/>
        </p:nvSpPr>
        <p:spPr bwMode="auto">
          <a:xfrm flipH="1">
            <a:off x="6794384" y="2318960"/>
            <a:ext cx="3916475" cy="216351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75" name="TextBox 74">
            <a:extLst>
              <a:ext uri="{FF2B5EF4-FFF2-40B4-BE49-F238E27FC236}">
                <a16:creationId xmlns:a16="http://schemas.microsoft.com/office/drawing/2014/main" id="{EF70ECAE-2279-42B9-9124-B00C5504FCF7}"/>
              </a:ext>
            </a:extLst>
          </p:cNvPr>
          <p:cNvSpPr txBox="1"/>
          <p:nvPr/>
        </p:nvSpPr>
        <p:spPr>
          <a:xfrm>
            <a:off x="6794383" y="1515918"/>
            <a:ext cx="4682943"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mj-lt"/>
              </a:rPr>
              <a:t>Azure Synapse Analytics</a:t>
            </a:r>
          </a:p>
        </p:txBody>
      </p:sp>
      <p:sp>
        <p:nvSpPr>
          <p:cNvPr id="77" name="Freeform 5">
            <a:extLst>
              <a:ext uri="{FF2B5EF4-FFF2-40B4-BE49-F238E27FC236}">
                <a16:creationId xmlns:a16="http://schemas.microsoft.com/office/drawing/2014/main" id="{437197DF-A042-4D16-B7F4-D7DEC00C2BE5}"/>
              </a:ext>
            </a:extLst>
          </p:cNvPr>
          <p:cNvSpPr>
            <a:spLocks noEditPoints="1"/>
          </p:cNvSpPr>
          <p:nvPr/>
        </p:nvSpPr>
        <p:spPr bwMode="auto">
          <a:xfrm>
            <a:off x="9315548"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78" name="Freeform 5">
            <a:extLst>
              <a:ext uri="{FF2B5EF4-FFF2-40B4-BE49-F238E27FC236}">
                <a16:creationId xmlns:a16="http://schemas.microsoft.com/office/drawing/2014/main" id="{999B6B52-2328-460D-9428-5A6044CCE736}"/>
              </a:ext>
            </a:extLst>
          </p:cNvPr>
          <p:cNvSpPr>
            <a:spLocks noEditPoints="1"/>
          </p:cNvSpPr>
          <p:nvPr/>
        </p:nvSpPr>
        <p:spPr bwMode="auto">
          <a:xfrm>
            <a:off x="10175604"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defRPr/>
            </a:pPr>
            <a:endParaRPr lang="en-US">
              <a:solidFill>
                <a:srgbClr val="505050"/>
              </a:solidFill>
              <a:latin typeface="Segoe UI Semilight"/>
            </a:endParaRPr>
          </a:p>
        </p:txBody>
      </p:sp>
      <p:sp>
        <p:nvSpPr>
          <p:cNvPr id="79" name="Freeform 5">
            <a:extLst>
              <a:ext uri="{FF2B5EF4-FFF2-40B4-BE49-F238E27FC236}">
                <a16:creationId xmlns:a16="http://schemas.microsoft.com/office/drawing/2014/main" id="{59BFB8A9-59A5-4328-8160-7D8C279B61A7}"/>
              </a:ext>
            </a:extLst>
          </p:cNvPr>
          <p:cNvSpPr>
            <a:spLocks noEditPoints="1"/>
          </p:cNvSpPr>
          <p:nvPr/>
        </p:nvSpPr>
        <p:spPr bwMode="auto">
          <a:xfrm>
            <a:off x="11041331" y="5764894"/>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80" name="Connector: Elbow 79">
            <a:extLst>
              <a:ext uri="{FF2B5EF4-FFF2-40B4-BE49-F238E27FC236}">
                <a16:creationId xmlns:a16="http://schemas.microsoft.com/office/drawing/2014/main" id="{BA4B89B5-8037-445C-9866-8EA1A184C5FF}"/>
              </a:ext>
            </a:extLst>
          </p:cNvPr>
          <p:cNvCxnSpPr>
            <a:cxnSpLocks/>
            <a:endCxn id="77" idx="1"/>
          </p:cNvCxnSpPr>
          <p:nvPr/>
        </p:nvCxnSpPr>
        <p:spPr>
          <a:xfrm>
            <a:off x="8231328" y="3973003"/>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81" name="Connector: Elbow 80">
            <a:extLst>
              <a:ext uri="{FF2B5EF4-FFF2-40B4-BE49-F238E27FC236}">
                <a16:creationId xmlns:a16="http://schemas.microsoft.com/office/drawing/2014/main" id="{6D2389C3-B336-48A3-B633-EE21C1FCCAEB}"/>
              </a:ext>
            </a:extLst>
          </p:cNvPr>
          <p:cNvCxnSpPr>
            <a:cxnSpLocks/>
            <a:endCxn id="78" idx="1"/>
          </p:cNvCxnSpPr>
          <p:nvPr/>
        </p:nvCxnSpPr>
        <p:spPr>
          <a:xfrm>
            <a:off x="8231328" y="3758870"/>
            <a:ext cx="2128394" cy="2006026"/>
          </a:xfrm>
          <a:prstGeom prst="bentConnector3">
            <a:avLst>
              <a:gd name="adj1" fmla="val 99987"/>
            </a:avLst>
          </a:prstGeom>
          <a:noFill/>
          <a:ln w="12700" cap="flat" cmpd="sng" algn="ctr">
            <a:solidFill>
              <a:schemeClr val="accent4"/>
            </a:solidFill>
            <a:prstDash val="solid"/>
            <a:headEnd type="none"/>
            <a:tailEnd type="none"/>
          </a:ln>
          <a:effectLst/>
        </p:spPr>
      </p:cxnSp>
      <p:cxnSp>
        <p:nvCxnSpPr>
          <p:cNvPr id="82" name="Connector: Elbow 81">
            <a:extLst>
              <a:ext uri="{FF2B5EF4-FFF2-40B4-BE49-F238E27FC236}">
                <a16:creationId xmlns:a16="http://schemas.microsoft.com/office/drawing/2014/main" id="{DA83D0BC-12E2-42F1-B400-BE26F774E778}"/>
              </a:ext>
            </a:extLst>
          </p:cNvPr>
          <p:cNvCxnSpPr>
            <a:cxnSpLocks/>
            <a:endCxn id="79" idx="1"/>
          </p:cNvCxnSpPr>
          <p:nvPr/>
        </p:nvCxnSpPr>
        <p:spPr>
          <a:xfrm>
            <a:off x="8231328" y="3537533"/>
            <a:ext cx="2994121" cy="2227362"/>
          </a:xfrm>
          <a:prstGeom prst="bentConnector3">
            <a:avLst>
              <a:gd name="adj1" fmla="val 99869"/>
            </a:avLst>
          </a:prstGeom>
          <a:noFill/>
          <a:ln w="12700" cap="flat" cmpd="sng" algn="ctr">
            <a:solidFill>
              <a:schemeClr val="accent4"/>
            </a:solidFill>
            <a:prstDash val="solid"/>
            <a:headEnd type="none"/>
            <a:tailEnd type="none"/>
          </a:ln>
          <a:effectLst/>
        </p:spPr>
      </p:cxnSp>
      <p:grpSp>
        <p:nvGrpSpPr>
          <p:cNvPr id="83" name="Group 82">
            <a:extLst>
              <a:ext uri="{FF2B5EF4-FFF2-40B4-BE49-F238E27FC236}">
                <a16:creationId xmlns:a16="http://schemas.microsoft.com/office/drawing/2014/main" id="{1D962D2D-D2D7-4A79-A2BB-A39F47A39B10}"/>
              </a:ext>
            </a:extLst>
          </p:cNvPr>
          <p:cNvGrpSpPr/>
          <p:nvPr/>
        </p:nvGrpSpPr>
        <p:grpSpPr>
          <a:xfrm>
            <a:off x="8617365" y="3293259"/>
            <a:ext cx="874886" cy="876158"/>
            <a:chOff x="6422185" y="3376868"/>
            <a:chExt cx="694738" cy="695748"/>
          </a:xfrm>
          <a:solidFill>
            <a:schemeClr val="bg2"/>
          </a:solidFill>
        </p:grpSpPr>
        <p:sp>
          <p:nvSpPr>
            <p:cNvPr id="84" name="Freeform: Shape 83">
              <a:extLst>
                <a:ext uri="{FF2B5EF4-FFF2-40B4-BE49-F238E27FC236}">
                  <a16:creationId xmlns:a16="http://schemas.microsoft.com/office/drawing/2014/main" id="{7F86C779-6682-495B-8168-307E801A2610}"/>
                </a:ext>
              </a:extLst>
            </p:cNvPr>
            <p:cNvSpPr/>
            <p:nvPr/>
          </p:nvSpPr>
          <p:spPr bwMode="auto">
            <a:xfrm>
              <a:off x="6422185" y="3376868"/>
              <a:ext cx="694738" cy="695748"/>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grp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7455D1DF-937F-4EE3-818C-7A5757B05815}"/>
                </a:ext>
              </a:extLst>
            </p:cNvPr>
            <p:cNvCxnSpPr/>
            <p:nvPr/>
          </p:nvCxnSpPr>
          <p:spPr>
            <a:xfrm>
              <a:off x="6769554" y="3524250"/>
              <a:ext cx="0" cy="398689"/>
            </a:xfrm>
            <a:prstGeom prst="line">
              <a:avLst/>
            </a:prstGeom>
            <a:grpFill/>
            <a:ln w="12700" cap="flat" cmpd="sng" algn="ctr">
              <a:solidFill>
                <a:srgbClr val="0078D7"/>
              </a:solidFill>
              <a:prstDash val="solid"/>
              <a:headEnd type="oval"/>
              <a:tailEnd type="oval"/>
            </a:ln>
            <a:effectLst/>
          </p:spPr>
        </p:cxnSp>
        <p:cxnSp>
          <p:nvCxnSpPr>
            <p:cNvPr id="86" name="Straight Connector 85">
              <a:extLst>
                <a:ext uri="{FF2B5EF4-FFF2-40B4-BE49-F238E27FC236}">
                  <a16:creationId xmlns:a16="http://schemas.microsoft.com/office/drawing/2014/main" id="{A60905C8-AF6D-468A-A20B-285704D5694F}"/>
                </a:ext>
              </a:extLst>
            </p:cNvPr>
            <p:cNvCxnSpPr/>
            <p:nvPr/>
          </p:nvCxnSpPr>
          <p:spPr>
            <a:xfrm flipV="1">
              <a:off x="6769554" y="3781425"/>
              <a:ext cx="202746" cy="141514"/>
            </a:xfrm>
            <a:prstGeom prst="line">
              <a:avLst/>
            </a:prstGeom>
            <a:grpFill/>
            <a:ln w="12700" cap="flat" cmpd="sng" algn="ctr">
              <a:solidFill>
                <a:srgbClr val="0078D7"/>
              </a:solidFill>
              <a:prstDash val="solid"/>
              <a:headEnd type="oval"/>
              <a:tailEnd type="oval"/>
            </a:ln>
            <a:effectLst/>
          </p:spPr>
        </p:cxnSp>
        <p:cxnSp>
          <p:nvCxnSpPr>
            <p:cNvPr id="87" name="Straight Connector 86">
              <a:extLst>
                <a:ext uri="{FF2B5EF4-FFF2-40B4-BE49-F238E27FC236}">
                  <a16:creationId xmlns:a16="http://schemas.microsoft.com/office/drawing/2014/main" id="{EE7FCB35-0C6F-4273-9BE3-1E32646E78AE}"/>
                </a:ext>
              </a:extLst>
            </p:cNvPr>
            <p:cNvCxnSpPr/>
            <p:nvPr/>
          </p:nvCxnSpPr>
          <p:spPr>
            <a:xfrm>
              <a:off x="6769553" y="3524250"/>
              <a:ext cx="202746" cy="257175"/>
            </a:xfrm>
            <a:prstGeom prst="line">
              <a:avLst/>
            </a:prstGeom>
            <a:grpFill/>
            <a:ln w="12700" cap="flat" cmpd="sng" algn="ctr">
              <a:solidFill>
                <a:srgbClr val="0078D7"/>
              </a:solidFill>
              <a:prstDash val="solid"/>
              <a:headEnd type="oval"/>
              <a:tailEnd type="oval"/>
            </a:ln>
            <a:effectLst/>
          </p:spPr>
        </p:cxnSp>
        <p:cxnSp>
          <p:nvCxnSpPr>
            <p:cNvPr id="88" name="Straight Connector 87">
              <a:extLst>
                <a:ext uri="{FF2B5EF4-FFF2-40B4-BE49-F238E27FC236}">
                  <a16:creationId xmlns:a16="http://schemas.microsoft.com/office/drawing/2014/main" id="{3E5BA1ED-EC36-4EBC-AF27-C1463E6E34ED}"/>
                </a:ext>
              </a:extLst>
            </p:cNvPr>
            <p:cNvCxnSpPr>
              <a:cxnSpLocks/>
            </p:cNvCxnSpPr>
            <p:nvPr/>
          </p:nvCxnSpPr>
          <p:spPr>
            <a:xfrm flipH="1" flipV="1">
              <a:off x="6571270" y="3781425"/>
              <a:ext cx="202746" cy="141514"/>
            </a:xfrm>
            <a:prstGeom prst="line">
              <a:avLst/>
            </a:prstGeom>
            <a:grpFill/>
            <a:ln w="12700" cap="flat" cmpd="sng" algn="ctr">
              <a:solidFill>
                <a:srgbClr val="0078D7"/>
              </a:solidFill>
              <a:prstDash val="solid"/>
              <a:headEnd type="oval"/>
              <a:tailEnd type="oval"/>
            </a:ln>
            <a:effectLst/>
          </p:spPr>
        </p:cxnSp>
        <p:cxnSp>
          <p:nvCxnSpPr>
            <p:cNvPr id="89" name="Straight Connector 88">
              <a:extLst>
                <a:ext uri="{FF2B5EF4-FFF2-40B4-BE49-F238E27FC236}">
                  <a16:creationId xmlns:a16="http://schemas.microsoft.com/office/drawing/2014/main" id="{8E96EC0D-953F-42E7-96F3-BD2B8EACF78D}"/>
                </a:ext>
              </a:extLst>
            </p:cNvPr>
            <p:cNvCxnSpPr>
              <a:cxnSpLocks/>
            </p:cNvCxnSpPr>
            <p:nvPr/>
          </p:nvCxnSpPr>
          <p:spPr>
            <a:xfrm flipH="1">
              <a:off x="6571269" y="3524250"/>
              <a:ext cx="202746" cy="257175"/>
            </a:xfrm>
            <a:prstGeom prst="line">
              <a:avLst/>
            </a:prstGeom>
            <a:grpFill/>
            <a:ln w="12700" cap="flat" cmpd="sng" algn="ctr">
              <a:solidFill>
                <a:srgbClr val="0078D7"/>
              </a:solidFill>
              <a:prstDash val="solid"/>
              <a:headEnd type="oval"/>
              <a:tailEnd type="oval"/>
            </a:ln>
            <a:effectLst/>
          </p:spPr>
        </p:cxnSp>
      </p:grpSp>
      <p:grpSp>
        <p:nvGrpSpPr>
          <p:cNvPr id="90" name="Group 89">
            <a:extLst>
              <a:ext uri="{FF2B5EF4-FFF2-40B4-BE49-F238E27FC236}">
                <a16:creationId xmlns:a16="http://schemas.microsoft.com/office/drawing/2014/main" id="{6C1C096C-CA79-4255-AD01-C8123A3CFF74}"/>
              </a:ext>
            </a:extLst>
          </p:cNvPr>
          <p:cNvGrpSpPr/>
          <p:nvPr/>
        </p:nvGrpSpPr>
        <p:grpSpPr>
          <a:xfrm>
            <a:off x="9324133" y="4703814"/>
            <a:ext cx="342900" cy="342900"/>
            <a:chOff x="1517650" y="1863725"/>
            <a:chExt cx="177800" cy="177800"/>
          </a:xfrm>
          <a:solidFill>
            <a:schemeClr val="bg2"/>
          </a:solidFill>
        </p:grpSpPr>
        <p:sp>
          <p:nvSpPr>
            <p:cNvPr id="91" name="Oval 90">
              <a:extLst>
                <a:ext uri="{FF2B5EF4-FFF2-40B4-BE49-F238E27FC236}">
                  <a16:creationId xmlns:a16="http://schemas.microsoft.com/office/drawing/2014/main" id="{335048ED-0B52-4635-ADA2-F51CD4158828}"/>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307A11DF-741E-4BC7-8367-DA1C33CDD26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875009A0-474F-4A53-A82C-D747F7E5D062}"/>
              </a:ext>
            </a:extLst>
          </p:cNvPr>
          <p:cNvGrpSpPr/>
          <p:nvPr/>
        </p:nvGrpSpPr>
        <p:grpSpPr>
          <a:xfrm>
            <a:off x="11049339" y="4703814"/>
            <a:ext cx="342900" cy="342900"/>
            <a:chOff x="1517650" y="1863725"/>
            <a:chExt cx="177800" cy="177800"/>
          </a:xfrm>
          <a:solidFill>
            <a:schemeClr val="bg2"/>
          </a:solidFill>
        </p:grpSpPr>
        <p:sp>
          <p:nvSpPr>
            <p:cNvPr id="94" name="Oval 93">
              <a:extLst>
                <a:ext uri="{FF2B5EF4-FFF2-40B4-BE49-F238E27FC236}">
                  <a16:creationId xmlns:a16="http://schemas.microsoft.com/office/drawing/2014/main" id="{A62EB558-725E-48A7-839F-4F2420462229}"/>
                </a:ext>
              </a:extLst>
            </p:cNvPr>
            <p:cNvSpPr/>
            <p:nvPr/>
          </p:nvSpPr>
          <p:spPr bwMode="auto">
            <a:xfrm>
              <a:off x="1517650" y="1863725"/>
              <a:ext cx="177800" cy="177800"/>
            </a:xfrm>
            <a:prstGeom prst="ellipse">
              <a:avLst/>
            </a:prstGeom>
            <a:grp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6476FA16-3221-4216-A61E-2653036EA0F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766F8A1B-0033-4363-B7B4-BD1BD2EEF101}"/>
              </a:ext>
            </a:extLst>
          </p:cNvPr>
          <p:cNvGrpSpPr/>
          <p:nvPr/>
        </p:nvGrpSpPr>
        <p:grpSpPr>
          <a:xfrm>
            <a:off x="10186176" y="4703814"/>
            <a:ext cx="342900" cy="342900"/>
            <a:chOff x="10186176" y="4373944"/>
            <a:chExt cx="342900" cy="342900"/>
          </a:xfrm>
          <a:solidFill>
            <a:schemeClr val="bg2"/>
          </a:solidFill>
        </p:grpSpPr>
        <p:sp>
          <p:nvSpPr>
            <p:cNvPr id="97" name="Oval 96">
              <a:extLst>
                <a:ext uri="{FF2B5EF4-FFF2-40B4-BE49-F238E27FC236}">
                  <a16:creationId xmlns:a16="http://schemas.microsoft.com/office/drawing/2014/main" id="{697FE305-3203-49D0-84C8-26EEEB5010AF}"/>
                </a:ext>
              </a:extLst>
            </p:cNvPr>
            <p:cNvSpPr/>
            <p:nvPr/>
          </p:nvSpPr>
          <p:spPr bwMode="auto">
            <a:xfrm>
              <a:off x="10186176" y="4373944"/>
              <a:ext cx="342900" cy="342900"/>
            </a:xfrm>
            <a:prstGeom prst="ellipse">
              <a:avLst/>
            </a:prstGeom>
            <a:grpFill/>
            <a:ln w="19050" cap="flat" cmpd="sng" algn="ctr">
              <a:solidFill>
                <a:srgbClr val="DC3C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04DA0436-C84E-45A3-9D23-B7DEF55E2D42}"/>
                </a:ext>
              </a:extLst>
            </p:cNvPr>
            <p:cNvGrpSpPr/>
            <p:nvPr/>
          </p:nvGrpSpPr>
          <p:grpSpPr>
            <a:xfrm>
              <a:off x="10269178" y="4457700"/>
              <a:ext cx="176896" cy="175388"/>
              <a:chOff x="10239438" y="4431953"/>
              <a:chExt cx="236132" cy="234118"/>
            </a:xfrm>
            <a:grpFill/>
          </p:grpSpPr>
          <p:cxnSp>
            <p:nvCxnSpPr>
              <p:cNvPr id="99" name="Straight Connector 98">
                <a:extLst>
                  <a:ext uri="{FF2B5EF4-FFF2-40B4-BE49-F238E27FC236}">
                    <a16:creationId xmlns:a16="http://schemas.microsoft.com/office/drawing/2014/main" id="{6D5F96F8-1218-4D88-B59A-F6029031498D}"/>
                  </a:ext>
                </a:extLst>
              </p:cNvPr>
              <p:cNvCxnSpPr>
                <a:cxnSpLocks/>
              </p:cNvCxnSpPr>
              <p:nvPr/>
            </p:nvCxnSpPr>
            <p:spPr>
              <a:xfrm>
                <a:off x="10248141" y="4437632"/>
                <a:ext cx="218727" cy="222761"/>
              </a:xfrm>
              <a:prstGeom prst="line">
                <a:avLst/>
              </a:prstGeom>
              <a:grpFill/>
              <a:ln w="19050" cap="flat" cmpd="sng" algn="ctr">
                <a:solidFill>
                  <a:srgbClr val="DC3C00"/>
                </a:solidFill>
                <a:prstDash val="solid"/>
                <a:headEnd type="none"/>
                <a:tailEnd type="none"/>
              </a:ln>
              <a:effectLst/>
            </p:spPr>
          </p:cxnSp>
          <p:cxnSp>
            <p:nvCxnSpPr>
              <p:cNvPr id="100" name="Straight Connector 99">
                <a:extLst>
                  <a:ext uri="{FF2B5EF4-FFF2-40B4-BE49-F238E27FC236}">
                    <a16:creationId xmlns:a16="http://schemas.microsoft.com/office/drawing/2014/main" id="{13C0D917-4693-43DC-91C5-1D10B8C95F88}"/>
                  </a:ext>
                </a:extLst>
              </p:cNvPr>
              <p:cNvCxnSpPr>
                <a:cxnSpLocks/>
              </p:cNvCxnSpPr>
              <p:nvPr/>
            </p:nvCxnSpPr>
            <p:spPr>
              <a:xfrm flipV="1">
                <a:off x="10239438" y="4431953"/>
                <a:ext cx="236132" cy="234118"/>
              </a:xfrm>
              <a:prstGeom prst="line">
                <a:avLst/>
              </a:prstGeom>
              <a:grpFill/>
              <a:ln w="19050" cap="flat" cmpd="sng" algn="ctr">
                <a:solidFill>
                  <a:srgbClr val="DC3C00"/>
                </a:solidFill>
                <a:prstDash val="solid"/>
                <a:headEnd type="none"/>
                <a:tailEnd type="none"/>
              </a:ln>
              <a:effectLst/>
            </p:spPr>
          </p:cxnSp>
        </p:grpSp>
      </p:grpSp>
      <p:grpSp>
        <p:nvGrpSpPr>
          <p:cNvPr id="101" name="Group 100">
            <a:extLst>
              <a:ext uri="{FF2B5EF4-FFF2-40B4-BE49-F238E27FC236}">
                <a16:creationId xmlns:a16="http://schemas.microsoft.com/office/drawing/2014/main" id="{EF3B6B74-8EEB-4AC7-B1B4-F775DA7ECA12}"/>
              </a:ext>
            </a:extLst>
          </p:cNvPr>
          <p:cNvGrpSpPr/>
          <p:nvPr/>
        </p:nvGrpSpPr>
        <p:grpSpPr>
          <a:xfrm>
            <a:off x="9237085" y="5205745"/>
            <a:ext cx="513075" cy="316790"/>
            <a:chOff x="5941623" y="5377251"/>
            <a:chExt cx="513075" cy="316790"/>
          </a:xfrm>
          <a:solidFill>
            <a:schemeClr val="bg2"/>
          </a:solidFill>
        </p:grpSpPr>
        <p:sp>
          <p:nvSpPr>
            <p:cNvPr id="102" name="Freeform 5">
              <a:extLst>
                <a:ext uri="{FF2B5EF4-FFF2-40B4-BE49-F238E27FC236}">
                  <a16:creationId xmlns:a16="http://schemas.microsoft.com/office/drawing/2014/main" id="{7058D2CB-B978-4AD3-BFA2-F7F22E77E9F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a:extLst>
                <a:ext uri="{FF2B5EF4-FFF2-40B4-BE49-F238E27FC236}">
                  <a16:creationId xmlns:a16="http://schemas.microsoft.com/office/drawing/2014/main" id="{73BCED83-F4A0-490A-BAE4-E4561BBB0D16}"/>
                </a:ext>
              </a:extLst>
            </p:cNvPr>
            <p:cNvGrpSpPr/>
            <p:nvPr/>
          </p:nvGrpSpPr>
          <p:grpSpPr>
            <a:xfrm>
              <a:off x="5990185" y="5422371"/>
              <a:ext cx="180414" cy="173363"/>
              <a:chOff x="5990185" y="5422371"/>
              <a:chExt cx="142642" cy="137067"/>
            </a:xfrm>
            <a:grpFill/>
          </p:grpSpPr>
          <p:sp>
            <p:nvSpPr>
              <p:cNvPr id="110" name="Rectangle 6">
                <a:extLst>
                  <a:ext uri="{FF2B5EF4-FFF2-40B4-BE49-F238E27FC236}">
                    <a16:creationId xmlns:a16="http://schemas.microsoft.com/office/drawing/2014/main" id="{8F9A6F9A-41A1-4FF5-A55A-6D607B125BCC}"/>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5">
                <a:extLst>
                  <a:ext uri="{FF2B5EF4-FFF2-40B4-BE49-F238E27FC236}">
                    <a16:creationId xmlns:a16="http://schemas.microsoft.com/office/drawing/2014/main" id="{29A5DCAF-8A28-42E7-8921-124F65EF41D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04" name="Group 103">
              <a:extLst>
                <a:ext uri="{FF2B5EF4-FFF2-40B4-BE49-F238E27FC236}">
                  <a16:creationId xmlns:a16="http://schemas.microsoft.com/office/drawing/2014/main" id="{957375D9-51FD-40B4-AB04-7D684B6D8196}"/>
                </a:ext>
              </a:extLst>
            </p:cNvPr>
            <p:cNvGrpSpPr/>
            <p:nvPr/>
          </p:nvGrpSpPr>
          <p:grpSpPr>
            <a:xfrm>
              <a:off x="6207205" y="5419654"/>
              <a:ext cx="211466" cy="162957"/>
              <a:chOff x="6183874" y="5419654"/>
              <a:chExt cx="234797" cy="162957"/>
            </a:xfrm>
            <a:grpFill/>
          </p:grpSpPr>
          <p:cxnSp>
            <p:nvCxnSpPr>
              <p:cNvPr id="106" name="Straight Connector 105">
                <a:extLst>
                  <a:ext uri="{FF2B5EF4-FFF2-40B4-BE49-F238E27FC236}">
                    <a16:creationId xmlns:a16="http://schemas.microsoft.com/office/drawing/2014/main" id="{15074C0C-7DE1-4A5E-BBDD-E990E20E7C38}"/>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07" name="Straight Connector 106">
                <a:extLst>
                  <a:ext uri="{FF2B5EF4-FFF2-40B4-BE49-F238E27FC236}">
                    <a16:creationId xmlns:a16="http://schemas.microsoft.com/office/drawing/2014/main" id="{692D2080-E768-4F4F-BC90-2EA6C6160C48}"/>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08" name="Straight Connector 107">
                <a:extLst>
                  <a:ext uri="{FF2B5EF4-FFF2-40B4-BE49-F238E27FC236}">
                    <a16:creationId xmlns:a16="http://schemas.microsoft.com/office/drawing/2014/main" id="{C0158D49-8A46-401B-A182-D7A1DA5219F0}"/>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09" name="Straight Connector 108">
                <a:extLst>
                  <a:ext uri="{FF2B5EF4-FFF2-40B4-BE49-F238E27FC236}">
                    <a16:creationId xmlns:a16="http://schemas.microsoft.com/office/drawing/2014/main" id="{A6EA93F7-B053-4730-A0B3-CBEAD489B769}"/>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05" name="Straight Connector 104">
              <a:extLst>
                <a:ext uri="{FF2B5EF4-FFF2-40B4-BE49-F238E27FC236}">
                  <a16:creationId xmlns:a16="http://schemas.microsoft.com/office/drawing/2014/main" id="{92F12DD9-832E-43BE-BBEE-702B9F1FB13E}"/>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grpSp>
        <p:nvGrpSpPr>
          <p:cNvPr id="112" name="Group 111">
            <a:extLst>
              <a:ext uri="{FF2B5EF4-FFF2-40B4-BE49-F238E27FC236}">
                <a16:creationId xmlns:a16="http://schemas.microsoft.com/office/drawing/2014/main" id="{BF7FBCE9-2564-4038-9693-57B653F86F68}"/>
              </a:ext>
            </a:extLst>
          </p:cNvPr>
          <p:cNvGrpSpPr/>
          <p:nvPr/>
        </p:nvGrpSpPr>
        <p:grpSpPr>
          <a:xfrm>
            <a:off x="10100669" y="5205745"/>
            <a:ext cx="513075" cy="316790"/>
            <a:chOff x="5941623" y="5377251"/>
            <a:chExt cx="513075" cy="316790"/>
          </a:xfrm>
          <a:solidFill>
            <a:schemeClr val="bg2"/>
          </a:solidFill>
        </p:grpSpPr>
        <p:sp>
          <p:nvSpPr>
            <p:cNvPr id="113" name="Freeform 5">
              <a:extLst>
                <a:ext uri="{FF2B5EF4-FFF2-40B4-BE49-F238E27FC236}">
                  <a16:creationId xmlns:a16="http://schemas.microsoft.com/office/drawing/2014/main" id="{D2D4DB05-6517-4149-87DD-EACE5B04C102}"/>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DC3C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4" name="Group 113">
              <a:extLst>
                <a:ext uri="{FF2B5EF4-FFF2-40B4-BE49-F238E27FC236}">
                  <a16:creationId xmlns:a16="http://schemas.microsoft.com/office/drawing/2014/main" id="{9988F3E5-B4ED-43F3-933A-3FB041D86E8E}"/>
                </a:ext>
              </a:extLst>
            </p:cNvPr>
            <p:cNvGrpSpPr/>
            <p:nvPr/>
          </p:nvGrpSpPr>
          <p:grpSpPr>
            <a:xfrm>
              <a:off x="5990185" y="5422371"/>
              <a:ext cx="180414" cy="173363"/>
              <a:chOff x="5990185" y="5422371"/>
              <a:chExt cx="142642" cy="137067"/>
            </a:xfrm>
            <a:grpFill/>
          </p:grpSpPr>
          <p:sp>
            <p:nvSpPr>
              <p:cNvPr id="121" name="Rectangle 6">
                <a:extLst>
                  <a:ext uri="{FF2B5EF4-FFF2-40B4-BE49-F238E27FC236}">
                    <a16:creationId xmlns:a16="http://schemas.microsoft.com/office/drawing/2014/main" id="{4220B9C7-445C-4223-8B77-4EB3377A1843}"/>
                  </a:ext>
                </a:extLst>
              </p:cNvPr>
              <p:cNvSpPr>
                <a:spLocks noChangeArrowheads="1"/>
              </p:cNvSpPr>
              <p:nvPr/>
            </p:nvSpPr>
            <p:spPr bwMode="auto">
              <a:xfrm>
                <a:off x="5990185" y="5422371"/>
                <a:ext cx="142642" cy="137067"/>
              </a:xfrm>
              <a:prstGeom prst="rect">
                <a:avLst/>
              </a:prstGeom>
              <a:grpFill/>
              <a:ln w="19050">
                <a:solidFill>
                  <a:srgbClr val="DC3C00"/>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5">
                <a:extLst>
                  <a:ext uri="{FF2B5EF4-FFF2-40B4-BE49-F238E27FC236}">
                    <a16:creationId xmlns:a16="http://schemas.microsoft.com/office/drawing/2014/main" id="{89FADC52-6A34-4F00-880D-D3326F83A562}"/>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DC3C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15" name="Group 114">
              <a:extLst>
                <a:ext uri="{FF2B5EF4-FFF2-40B4-BE49-F238E27FC236}">
                  <a16:creationId xmlns:a16="http://schemas.microsoft.com/office/drawing/2014/main" id="{6E1D0F56-5CB0-4C0D-9BF9-72770441081D}"/>
                </a:ext>
              </a:extLst>
            </p:cNvPr>
            <p:cNvGrpSpPr/>
            <p:nvPr/>
          </p:nvGrpSpPr>
          <p:grpSpPr>
            <a:xfrm>
              <a:off x="6207205" y="5419654"/>
              <a:ext cx="211466" cy="162957"/>
              <a:chOff x="6183874" y="5419654"/>
              <a:chExt cx="234797" cy="162957"/>
            </a:xfrm>
            <a:grpFill/>
          </p:grpSpPr>
          <p:cxnSp>
            <p:nvCxnSpPr>
              <p:cNvPr id="117" name="Straight Connector 116">
                <a:extLst>
                  <a:ext uri="{FF2B5EF4-FFF2-40B4-BE49-F238E27FC236}">
                    <a16:creationId xmlns:a16="http://schemas.microsoft.com/office/drawing/2014/main" id="{23C1C3E1-AD8B-41F8-988B-629C66CABAA0}"/>
                  </a:ext>
                </a:extLst>
              </p:cNvPr>
              <p:cNvCxnSpPr>
                <a:cxnSpLocks/>
              </p:cNvCxnSpPr>
              <p:nvPr/>
            </p:nvCxnSpPr>
            <p:spPr>
              <a:xfrm>
                <a:off x="6183874" y="5419654"/>
                <a:ext cx="234797" cy="0"/>
              </a:xfrm>
              <a:prstGeom prst="line">
                <a:avLst/>
              </a:prstGeom>
              <a:grpFill/>
              <a:ln w="19050" cap="flat" cmpd="sng" algn="ctr">
                <a:solidFill>
                  <a:srgbClr val="DC3C00"/>
                </a:solidFill>
                <a:prstDash val="solid"/>
                <a:headEnd type="none"/>
                <a:tailEnd type="none"/>
              </a:ln>
              <a:effectLst/>
            </p:spPr>
          </p:cxnSp>
          <p:cxnSp>
            <p:nvCxnSpPr>
              <p:cNvPr id="118" name="Straight Connector 117">
                <a:extLst>
                  <a:ext uri="{FF2B5EF4-FFF2-40B4-BE49-F238E27FC236}">
                    <a16:creationId xmlns:a16="http://schemas.microsoft.com/office/drawing/2014/main" id="{4429F286-D303-4E5E-BB46-0EC595EB0EDD}"/>
                  </a:ext>
                </a:extLst>
              </p:cNvPr>
              <p:cNvCxnSpPr/>
              <p:nvPr/>
            </p:nvCxnSpPr>
            <p:spPr>
              <a:xfrm>
                <a:off x="6183874" y="5473973"/>
                <a:ext cx="234797" cy="0"/>
              </a:xfrm>
              <a:prstGeom prst="line">
                <a:avLst/>
              </a:prstGeom>
              <a:grpFill/>
              <a:ln w="19050" cap="flat" cmpd="sng" algn="ctr">
                <a:solidFill>
                  <a:srgbClr val="DC3C00"/>
                </a:solidFill>
                <a:prstDash val="solid"/>
                <a:headEnd type="none"/>
                <a:tailEnd type="none"/>
              </a:ln>
              <a:effectLst/>
            </p:spPr>
          </p:cxnSp>
          <p:cxnSp>
            <p:nvCxnSpPr>
              <p:cNvPr id="119" name="Straight Connector 118">
                <a:extLst>
                  <a:ext uri="{FF2B5EF4-FFF2-40B4-BE49-F238E27FC236}">
                    <a16:creationId xmlns:a16="http://schemas.microsoft.com/office/drawing/2014/main" id="{D23762B2-B433-46C0-8EB2-CCFADE9B420E}"/>
                  </a:ext>
                </a:extLst>
              </p:cNvPr>
              <p:cNvCxnSpPr>
                <a:cxnSpLocks/>
              </p:cNvCxnSpPr>
              <p:nvPr/>
            </p:nvCxnSpPr>
            <p:spPr>
              <a:xfrm>
                <a:off x="6183874" y="5528292"/>
                <a:ext cx="234797" cy="0"/>
              </a:xfrm>
              <a:prstGeom prst="line">
                <a:avLst/>
              </a:prstGeom>
              <a:grpFill/>
              <a:ln w="19050" cap="flat" cmpd="sng" algn="ctr">
                <a:solidFill>
                  <a:srgbClr val="DC3C00"/>
                </a:solidFill>
                <a:prstDash val="solid"/>
                <a:headEnd type="none"/>
                <a:tailEnd type="none"/>
              </a:ln>
              <a:effectLst/>
            </p:spPr>
          </p:cxnSp>
          <p:cxnSp>
            <p:nvCxnSpPr>
              <p:cNvPr id="120" name="Straight Connector 119">
                <a:extLst>
                  <a:ext uri="{FF2B5EF4-FFF2-40B4-BE49-F238E27FC236}">
                    <a16:creationId xmlns:a16="http://schemas.microsoft.com/office/drawing/2014/main" id="{251EBC3C-B730-42F1-9E63-71E203EAADAA}"/>
                  </a:ext>
                </a:extLst>
              </p:cNvPr>
              <p:cNvCxnSpPr/>
              <p:nvPr/>
            </p:nvCxnSpPr>
            <p:spPr>
              <a:xfrm>
                <a:off x="6183874" y="5582611"/>
                <a:ext cx="234797" cy="0"/>
              </a:xfrm>
              <a:prstGeom prst="line">
                <a:avLst/>
              </a:prstGeom>
              <a:grpFill/>
              <a:ln w="19050" cap="flat" cmpd="sng" algn="ctr">
                <a:solidFill>
                  <a:srgbClr val="DC3C00"/>
                </a:solidFill>
                <a:prstDash val="solid"/>
                <a:headEnd type="none"/>
                <a:tailEnd type="none"/>
              </a:ln>
              <a:effectLst/>
            </p:spPr>
          </p:cxnSp>
        </p:grpSp>
        <p:cxnSp>
          <p:nvCxnSpPr>
            <p:cNvPr id="116" name="Straight Connector 115">
              <a:extLst>
                <a:ext uri="{FF2B5EF4-FFF2-40B4-BE49-F238E27FC236}">
                  <a16:creationId xmlns:a16="http://schemas.microsoft.com/office/drawing/2014/main" id="{119B3F37-9A63-48C0-AE45-AABC8E9B8928}"/>
                </a:ext>
              </a:extLst>
            </p:cNvPr>
            <p:cNvCxnSpPr>
              <a:cxnSpLocks/>
            </p:cNvCxnSpPr>
            <p:nvPr/>
          </p:nvCxnSpPr>
          <p:spPr>
            <a:xfrm>
              <a:off x="5978022" y="5636931"/>
              <a:ext cx="440649" cy="0"/>
            </a:xfrm>
            <a:prstGeom prst="line">
              <a:avLst/>
            </a:prstGeom>
            <a:grpFill/>
            <a:ln w="19050" cap="flat" cmpd="sng" algn="ctr">
              <a:solidFill>
                <a:srgbClr val="DC3C00"/>
              </a:solidFill>
              <a:prstDash val="solid"/>
              <a:headEnd type="none"/>
              <a:tailEnd type="none"/>
            </a:ln>
            <a:effectLst/>
          </p:spPr>
        </p:cxnSp>
      </p:grpSp>
      <p:grpSp>
        <p:nvGrpSpPr>
          <p:cNvPr id="123" name="Group 122">
            <a:extLst>
              <a:ext uri="{FF2B5EF4-FFF2-40B4-BE49-F238E27FC236}">
                <a16:creationId xmlns:a16="http://schemas.microsoft.com/office/drawing/2014/main" id="{78FBCF62-3F05-48BD-957B-D032B9710A08}"/>
              </a:ext>
            </a:extLst>
          </p:cNvPr>
          <p:cNvGrpSpPr/>
          <p:nvPr/>
        </p:nvGrpSpPr>
        <p:grpSpPr>
          <a:xfrm>
            <a:off x="10964252" y="5205745"/>
            <a:ext cx="513075" cy="316790"/>
            <a:chOff x="5941623" y="5377251"/>
            <a:chExt cx="513075" cy="316790"/>
          </a:xfrm>
          <a:solidFill>
            <a:schemeClr val="bg2"/>
          </a:solidFill>
        </p:grpSpPr>
        <p:sp>
          <p:nvSpPr>
            <p:cNvPr id="124" name="Freeform 5">
              <a:extLst>
                <a:ext uri="{FF2B5EF4-FFF2-40B4-BE49-F238E27FC236}">
                  <a16:creationId xmlns:a16="http://schemas.microsoft.com/office/drawing/2014/main" id="{DC621864-6F9F-47A1-802E-1365FD76E193}"/>
                </a:ext>
              </a:extLst>
            </p:cNvPr>
            <p:cNvSpPr>
              <a:spLocks/>
            </p:cNvSpPr>
            <p:nvPr/>
          </p:nvSpPr>
          <p:spPr bwMode="auto">
            <a:xfrm>
              <a:off x="5941623" y="5377251"/>
              <a:ext cx="513075" cy="316790"/>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grpFill/>
            <a:ln w="19050">
              <a:solidFill>
                <a:srgbClr val="0078D7"/>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5" name="Group 124">
              <a:extLst>
                <a:ext uri="{FF2B5EF4-FFF2-40B4-BE49-F238E27FC236}">
                  <a16:creationId xmlns:a16="http://schemas.microsoft.com/office/drawing/2014/main" id="{49742C0D-0FE9-4AFE-B7B0-5EC7A54056B6}"/>
                </a:ext>
              </a:extLst>
            </p:cNvPr>
            <p:cNvGrpSpPr/>
            <p:nvPr/>
          </p:nvGrpSpPr>
          <p:grpSpPr>
            <a:xfrm>
              <a:off x="5990185" y="5422371"/>
              <a:ext cx="180414" cy="173363"/>
              <a:chOff x="5990185" y="5422371"/>
              <a:chExt cx="142642" cy="137067"/>
            </a:xfrm>
            <a:grpFill/>
          </p:grpSpPr>
          <p:sp>
            <p:nvSpPr>
              <p:cNvPr id="132" name="Rectangle 6">
                <a:extLst>
                  <a:ext uri="{FF2B5EF4-FFF2-40B4-BE49-F238E27FC236}">
                    <a16:creationId xmlns:a16="http://schemas.microsoft.com/office/drawing/2014/main" id="{F4278DBB-D4CB-4B01-BD89-DDE67477A12D}"/>
                  </a:ext>
                </a:extLst>
              </p:cNvPr>
              <p:cNvSpPr>
                <a:spLocks noChangeArrowheads="1"/>
              </p:cNvSpPr>
              <p:nvPr/>
            </p:nvSpPr>
            <p:spPr bwMode="auto">
              <a:xfrm>
                <a:off x="5990185" y="5422371"/>
                <a:ext cx="142642" cy="137067"/>
              </a:xfrm>
              <a:prstGeom prst="rect">
                <a:avLst/>
              </a:prstGeom>
              <a:grpFill/>
              <a:ln w="19050">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5">
                <a:extLst>
                  <a:ext uri="{FF2B5EF4-FFF2-40B4-BE49-F238E27FC236}">
                    <a16:creationId xmlns:a16="http://schemas.microsoft.com/office/drawing/2014/main" id="{A77752E6-5A24-4A09-977F-B6E462B0ABF8}"/>
                  </a:ext>
                </a:extLst>
              </p:cNvPr>
              <p:cNvSpPr>
                <a:spLocks noEditPoints="1"/>
              </p:cNvSpPr>
              <p:nvPr/>
            </p:nvSpPr>
            <p:spPr bwMode="auto">
              <a:xfrm>
                <a:off x="6021726" y="5446458"/>
                <a:ext cx="79561" cy="888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126" name="Group 125">
              <a:extLst>
                <a:ext uri="{FF2B5EF4-FFF2-40B4-BE49-F238E27FC236}">
                  <a16:creationId xmlns:a16="http://schemas.microsoft.com/office/drawing/2014/main" id="{FCEF68C9-F3EE-473E-BBC7-1355CF2C678F}"/>
                </a:ext>
              </a:extLst>
            </p:cNvPr>
            <p:cNvGrpSpPr/>
            <p:nvPr/>
          </p:nvGrpSpPr>
          <p:grpSpPr>
            <a:xfrm>
              <a:off x="6207205" y="5419654"/>
              <a:ext cx="211466" cy="162957"/>
              <a:chOff x="6183874" y="5419654"/>
              <a:chExt cx="234797" cy="162957"/>
            </a:xfrm>
            <a:grpFill/>
          </p:grpSpPr>
          <p:cxnSp>
            <p:nvCxnSpPr>
              <p:cNvPr id="128" name="Straight Connector 127">
                <a:extLst>
                  <a:ext uri="{FF2B5EF4-FFF2-40B4-BE49-F238E27FC236}">
                    <a16:creationId xmlns:a16="http://schemas.microsoft.com/office/drawing/2014/main" id="{71D5E776-3778-4801-A3B7-F8209D7D9CB9}"/>
                  </a:ext>
                </a:extLst>
              </p:cNvPr>
              <p:cNvCxnSpPr>
                <a:cxnSpLocks/>
              </p:cNvCxnSpPr>
              <p:nvPr/>
            </p:nvCxnSpPr>
            <p:spPr>
              <a:xfrm>
                <a:off x="6183874" y="5419654"/>
                <a:ext cx="234797" cy="0"/>
              </a:xfrm>
              <a:prstGeom prst="line">
                <a:avLst/>
              </a:prstGeom>
              <a:grpFill/>
              <a:ln w="19050" cap="flat" cmpd="sng" algn="ctr">
                <a:solidFill>
                  <a:srgbClr val="0078D7"/>
                </a:solidFill>
                <a:prstDash val="solid"/>
                <a:headEnd type="none"/>
                <a:tailEnd type="none"/>
              </a:ln>
              <a:effectLst/>
            </p:spPr>
          </p:cxnSp>
          <p:cxnSp>
            <p:nvCxnSpPr>
              <p:cNvPr id="129" name="Straight Connector 128">
                <a:extLst>
                  <a:ext uri="{FF2B5EF4-FFF2-40B4-BE49-F238E27FC236}">
                    <a16:creationId xmlns:a16="http://schemas.microsoft.com/office/drawing/2014/main" id="{221B976E-7720-4416-8294-96080DF8C812}"/>
                  </a:ext>
                </a:extLst>
              </p:cNvPr>
              <p:cNvCxnSpPr/>
              <p:nvPr/>
            </p:nvCxnSpPr>
            <p:spPr>
              <a:xfrm>
                <a:off x="6183874" y="5473973"/>
                <a:ext cx="234797" cy="0"/>
              </a:xfrm>
              <a:prstGeom prst="line">
                <a:avLst/>
              </a:prstGeom>
              <a:grpFill/>
              <a:ln w="19050" cap="flat" cmpd="sng" algn="ctr">
                <a:solidFill>
                  <a:srgbClr val="0078D7"/>
                </a:solidFill>
                <a:prstDash val="solid"/>
                <a:headEnd type="none"/>
                <a:tailEnd type="none"/>
              </a:ln>
              <a:effectLst/>
            </p:spPr>
          </p:cxnSp>
          <p:cxnSp>
            <p:nvCxnSpPr>
              <p:cNvPr id="130" name="Straight Connector 129">
                <a:extLst>
                  <a:ext uri="{FF2B5EF4-FFF2-40B4-BE49-F238E27FC236}">
                    <a16:creationId xmlns:a16="http://schemas.microsoft.com/office/drawing/2014/main" id="{DAF2D8E6-5AFD-4F49-9B95-C8CE7145294B}"/>
                  </a:ext>
                </a:extLst>
              </p:cNvPr>
              <p:cNvCxnSpPr>
                <a:cxnSpLocks/>
              </p:cNvCxnSpPr>
              <p:nvPr/>
            </p:nvCxnSpPr>
            <p:spPr>
              <a:xfrm>
                <a:off x="6183874" y="5528292"/>
                <a:ext cx="234797" cy="0"/>
              </a:xfrm>
              <a:prstGeom prst="line">
                <a:avLst/>
              </a:prstGeom>
              <a:grpFill/>
              <a:ln w="19050" cap="flat" cmpd="sng" algn="ctr">
                <a:solidFill>
                  <a:srgbClr val="0078D7"/>
                </a:solidFill>
                <a:prstDash val="solid"/>
                <a:headEnd type="none"/>
                <a:tailEnd type="none"/>
              </a:ln>
              <a:effectLst/>
            </p:spPr>
          </p:cxnSp>
          <p:cxnSp>
            <p:nvCxnSpPr>
              <p:cNvPr id="131" name="Straight Connector 130">
                <a:extLst>
                  <a:ext uri="{FF2B5EF4-FFF2-40B4-BE49-F238E27FC236}">
                    <a16:creationId xmlns:a16="http://schemas.microsoft.com/office/drawing/2014/main" id="{52ABD498-AD66-4F4B-8966-8D1F4FD2DCDC}"/>
                  </a:ext>
                </a:extLst>
              </p:cNvPr>
              <p:cNvCxnSpPr/>
              <p:nvPr/>
            </p:nvCxnSpPr>
            <p:spPr>
              <a:xfrm>
                <a:off x="6183874" y="5582611"/>
                <a:ext cx="234797" cy="0"/>
              </a:xfrm>
              <a:prstGeom prst="line">
                <a:avLst/>
              </a:prstGeom>
              <a:grpFill/>
              <a:ln w="19050" cap="flat" cmpd="sng" algn="ctr">
                <a:solidFill>
                  <a:srgbClr val="0078D7"/>
                </a:solidFill>
                <a:prstDash val="solid"/>
                <a:headEnd type="none"/>
                <a:tailEnd type="none"/>
              </a:ln>
              <a:effectLst/>
            </p:spPr>
          </p:cxnSp>
        </p:grpSp>
        <p:cxnSp>
          <p:nvCxnSpPr>
            <p:cNvPr id="127" name="Straight Connector 126">
              <a:extLst>
                <a:ext uri="{FF2B5EF4-FFF2-40B4-BE49-F238E27FC236}">
                  <a16:creationId xmlns:a16="http://schemas.microsoft.com/office/drawing/2014/main" id="{BCA4A70F-28BA-456E-AAB5-A32BB8A281C2}"/>
                </a:ext>
              </a:extLst>
            </p:cNvPr>
            <p:cNvCxnSpPr>
              <a:cxnSpLocks/>
            </p:cNvCxnSpPr>
            <p:nvPr/>
          </p:nvCxnSpPr>
          <p:spPr>
            <a:xfrm>
              <a:off x="5978022" y="5636931"/>
              <a:ext cx="440649" cy="0"/>
            </a:xfrm>
            <a:prstGeom prst="line">
              <a:avLst/>
            </a:prstGeom>
            <a:grpFill/>
            <a:ln w="19050" cap="flat" cmpd="sng" algn="ctr">
              <a:solidFill>
                <a:srgbClr val="0078D7"/>
              </a:solidFill>
              <a:prstDash val="solid"/>
              <a:headEnd type="none"/>
              <a:tailEnd type="none"/>
            </a:ln>
            <a:effectLst/>
          </p:spPr>
        </p:cxnSp>
      </p:grpSp>
      <p:pic>
        <p:nvPicPr>
          <p:cNvPr id="2" name="Picture 1">
            <a:extLst>
              <a:ext uri="{FF2B5EF4-FFF2-40B4-BE49-F238E27FC236}">
                <a16:creationId xmlns:a16="http://schemas.microsoft.com/office/drawing/2014/main" id="{5459AE76-3D3B-4BF3-BFE9-ACB20D04A127}"/>
              </a:ext>
            </a:extLst>
          </p:cNvPr>
          <p:cNvPicPr>
            <a:picLocks noChangeAspect="1"/>
          </p:cNvPicPr>
          <p:nvPr/>
        </p:nvPicPr>
        <p:blipFill>
          <a:blip r:embed="rId3"/>
          <a:stretch>
            <a:fillRect/>
          </a:stretch>
        </p:blipFill>
        <p:spPr>
          <a:xfrm>
            <a:off x="7454769" y="3340777"/>
            <a:ext cx="828640" cy="828640"/>
          </a:xfrm>
          <a:prstGeom prst="rect">
            <a:avLst/>
          </a:prstGeom>
        </p:spPr>
      </p:pic>
    </p:spTree>
    <p:extLst>
      <p:ext uri="{BB962C8B-B14F-4D97-AF65-F5344CB8AC3E}">
        <p14:creationId xmlns:p14="http://schemas.microsoft.com/office/powerpoint/2010/main" val="21665358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4CE653-1752-4C4D-8825-FE10160290BD}"/>
              </a:ext>
            </a:extLst>
          </p:cNvPr>
          <p:cNvSpPr>
            <a:spLocks noGrp="1"/>
          </p:cNvSpPr>
          <p:nvPr>
            <p:ph type="body" sz="quarter" idx="10"/>
          </p:nvPr>
        </p:nvSpPr>
        <p:spPr>
          <a:xfrm>
            <a:off x="426424" y="1120572"/>
            <a:ext cx="4598063" cy="3761351"/>
          </a:xfrm>
        </p:spPr>
        <p:txBody>
          <a:bodyPr/>
          <a:lstStyle/>
          <a:p>
            <a:pPr lvl="0"/>
            <a:r>
              <a:rPr lang="en-US">
                <a:solidFill>
                  <a:srgbClr val="0078D7"/>
                </a:solidFill>
              </a:rPr>
              <a:t>Overview</a:t>
            </a:r>
          </a:p>
          <a:p>
            <a:pPr lvl="0">
              <a:spcBef>
                <a:spcPts val="600"/>
              </a:spcBef>
            </a:pPr>
            <a:r>
              <a:rPr lang="en-US" sz="1600">
                <a:latin typeface="Segoe UI"/>
              </a:rPr>
              <a:t>Fine grained access control of specific rows in a database table.</a:t>
            </a:r>
          </a:p>
          <a:p>
            <a:pPr lvl="0">
              <a:spcBef>
                <a:spcPts val="600"/>
              </a:spcBef>
            </a:pPr>
            <a:r>
              <a:rPr lang="en-US" sz="1600">
                <a:latin typeface="Segoe UI"/>
              </a:rPr>
              <a:t>Help prevent unauthorized access when multiple users share the same tables.</a:t>
            </a:r>
          </a:p>
          <a:p>
            <a:pPr lvl="0">
              <a:spcBef>
                <a:spcPts val="600"/>
              </a:spcBef>
            </a:pPr>
            <a:r>
              <a:rPr lang="en-US" sz="1600">
                <a:latin typeface="Segoe UI"/>
              </a:rPr>
              <a:t>Eliminates need to implement connection filtering in multi-tenant applications.</a:t>
            </a:r>
          </a:p>
          <a:p>
            <a:pPr lvl="0">
              <a:spcBef>
                <a:spcPts val="600"/>
              </a:spcBef>
            </a:pPr>
            <a:r>
              <a:rPr lang="en-US" sz="1600">
                <a:latin typeface="Segoe UI"/>
              </a:rPr>
              <a:t>Administer via SQL Server Management Studio or SQL Server Data Tools.</a:t>
            </a:r>
          </a:p>
          <a:p>
            <a:pPr lvl="0">
              <a:spcBef>
                <a:spcPts val="600"/>
              </a:spcBef>
            </a:pPr>
            <a:r>
              <a:rPr lang="en-US" sz="1600">
                <a:latin typeface="Segoe UI"/>
              </a:rPr>
              <a:t>Easily locate enforcement logic inside the database and schema bound to the table. </a:t>
            </a:r>
          </a:p>
        </p:txBody>
      </p:sp>
      <p:sp>
        <p:nvSpPr>
          <p:cNvPr id="9" name="Title 8">
            <a:extLst>
              <a:ext uri="{FF2B5EF4-FFF2-40B4-BE49-F238E27FC236}">
                <a16:creationId xmlns:a16="http://schemas.microsoft.com/office/drawing/2014/main" id="{5B134407-80E4-44EF-AD13-86E60CE1294B}"/>
              </a:ext>
            </a:extLst>
          </p:cNvPr>
          <p:cNvSpPr>
            <a:spLocks noGrp="1"/>
          </p:cNvSpPr>
          <p:nvPr>
            <p:ph type="title"/>
          </p:nvPr>
        </p:nvSpPr>
        <p:spPr/>
        <p:txBody>
          <a:bodyPr/>
          <a:lstStyle/>
          <a:p>
            <a:r>
              <a:rPr lang="en-US"/>
              <a:t>Row-level security (RLS)</a:t>
            </a:r>
          </a:p>
        </p:txBody>
      </p:sp>
      <p:sp>
        <p:nvSpPr>
          <p:cNvPr id="33" name="TextBox 32">
            <a:extLst>
              <a:ext uri="{FF2B5EF4-FFF2-40B4-BE49-F238E27FC236}">
                <a16:creationId xmlns:a16="http://schemas.microsoft.com/office/drawing/2014/main" id="{3701792C-FBE2-4FB9-A5B2-F48786C4FF59}"/>
              </a:ext>
            </a:extLst>
          </p:cNvPr>
          <p:cNvSpPr txBox="1"/>
          <p:nvPr/>
        </p:nvSpPr>
        <p:spPr>
          <a:xfrm>
            <a:off x="7035612" y="3767433"/>
            <a:ext cx="2038677"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mj-lt"/>
              </a:rPr>
              <a:t>SQL Data Warehouse</a:t>
            </a:r>
          </a:p>
        </p:txBody>
      </p:sp>
      <p:sp>
        <p:nvSpPr>
          <p:cNvPr id="34" name="Freeform 228">
            <a:extLst>
              <a:ext uri="{FF2B5EF4-FFF2-40B4-BE49-F238E27FC236}">
                <a16:creationId xmlns:a16="http://schemas.microsoft.com/office/drawing/2014/main" id="{AD2860AB-8401-4806-9615-7EB7248D1E3E}"/>
              </a:ext>
            </a:extLst>
          </p:cNvPr>
          <p:cNvSpPr>
            <a:spLocks noEditPoints="1"/>
          </p:cNvSpPr>
          <p:nvPr/>
        </p:nvSpPr>
        <p:spPr bwMode="auto">
          <a:xfrm flipH="1">
            <a:off x="7604700" y="2499844"/>
            <a:ext cx="900502" cy="1185300"/>
          </a:xfrm>
          <a:prstGeom prst="can">
            <a:avLst>
              <a:gd name="adj" fmla="val 39781"/>
            </a:avLst>
          </a:prstGeom>
          <a:noFill/>
          <a:ln w="19050">
            <a:solidFill>
              <a:srgbClr val="0078D7"/>
            </a:solidFill>
          </a:ln>
        </p:spPr>
        <p:txBody>
          <a:bodyPr vert="horz" wrap="square" lIns="91440" tIns="365760" rIns="91440" bIns="274320" numCol="1" anchor="ctr" anchorCtr="0" compatLnSpc="1">
            <a:prstTxWarp prst="textNoShape">
              <a:avLst/>
            </a:prstTxWarp>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1</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2</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mj-lt"/>
                <a:cs typeface="Segoe UI Semibold" panose="020B0702040204020203" pitchFamily="34" charset="0"/>
              </a:rPr>
              <a:t>Customer 3</a:t>
            </a:r>
          </a:p>
        </p:txBody>
      </p:sp>
      <p:sp>
        <p:nvSpPr>
          <p:cNvPr id="35" name="Freeform 5">
            <a:extLst>
              <a:ext uri="{FF2B5EF4-FFF2-40B4-BE49-F238E27FC236}">
                <a16:creationId xmlns:a16="http://schemas.microsoft.com/office/drawing/2014/main" id="{3909B8E0-5D04-4E4C-8DBD-879A12EFCE08}"/>
              </a:ext>
            </a:extLst>
          </p:cNvPr>
          <p:cNvSpPr>
            <a:spLocks noEditPoints="1"/>
          </p:cNvSpPr>
          <p:nvPr/>
        </p:nvSpPr>
        <p:spPr bwMode="auto">
          <a:xfrm>
            <a:off x="9578630"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6" name="Freeform 5">
            <a:extLst>
              <a:ext uri="{FF2B5EF4-FFF2-40B4-BE49-F238E27FC236}">
                <a16:creationId xmlns:a16="http://schemas.microsoft.com/office/drawing/2014/main" id="{BD0EA2B3-138D-456E-BEA5-30DAFC7BA904}"/>
              </a:ext>
            </a:extLst>
          </p:cNvPr>
          <p:cNvSpPr>
            <a:spLocks noEditPoints="1"/>
          </p:cNvSpPr>
          <p:nvPr/>
        </p:nvSpPr>
        <p:spPr bwMode="auto">
          <a:xfrm>
            <a:off x="10262892"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37" name="Freeform 5">
            <a:extLst>
              <a:ext uri="{FF2B5EF4-FFF2-40B4-BE49-F238E27FC236}">
                <a16:creationId xmlns:a16="http://schemas.microsoft.com/office/drawing/2014/main" id="{9B64BC4C-5A7F-400A-9B6F-EC4F8F13FDC8}"/>
              </a:ext>
            </a:extLst>
          </p:cNvPr>
          <p:cNvSpPr>
            <a:spLocks noEditPoints="1"/>
          </p:cNvSpPr>
          <p:nvPr/>
        </p:nvSpPr>
        <p:spPr bwMode="auto">
          <a:xfrm>
            <a:off x="10947155" y="5214777"/>
            <a:ext cx="365266" cy="40811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cxnSp>
        <p:nvCxnSpPr>
          <p:cNvPr id="38" name="Connector: Elbow 37">
            <a:extLst>
              <a:ext uri="{FF2B5EF4-FFF2-40B4-BE49-F238E27FC236}">
                <a16:creationId xmlns:a16="http://schemas.microsoft.com/office/drawing/2014/main" id="{3C65C5E7-DD2F-481E-84B8-B486E2ACC197}"/>
              </a:ext>
            </a:extLst>
          </p:cNvPr>
          <p:cNvCxnSpPr>
            <a:cxnSpLocks/>
            <a:endCxn id="35" idx="1"/>
          </p:cNvCxnSpPr>
          <p:nvPr/>
        </p:nvCxnSpPr>
        <p:spPr>
          <a:xfrm>
            <a:off x="8494410" y="3422886"/>
            <a:ext cx="1268338" cy="1791893"/>
          </a:xfrm>
          <a:prstGeom prst="bentConnector3">
            <a:avLst>
              <a:gd name="adj1" fmla="val 99692"/>
            </a:avLst>
          </a:prstGeom>
          <a:noFill/>
          <a:ln w="12700" cap="flat" cmpd="sng" algn="ctr">
            <a:solidFill>
              <a:schemeClr val="accent4"/>
            </a:solidFill>
            <a:prstDash val="solid"/>
            <a:headEnd type="none"/>
            <a:tailEnd type="none"/>
          </a:ln>
          <a:effectLst/>
        </p:spPr>
      </p:cxnSp>
      <p:cxnSp>
        <p:nvCxnSpPr>
          <p:cNvPr id="39" name="Connector: Elbow 38">
            <a:extLst>
              <a:ext uri="{FF2B5EF4-FFF2-40B4-BE49-F238E27FC236}">
                <a16:creationId xmlns:a16="http://schemas.microsoft.com/office/drawing/2014/main" id="{3669C720-7258-4D27-9621-CB4292C178D2}"/>
              </a:ext>
            </a:extLst>
          </p:cNvPr>
          <p:cNvCxnSpPr>
            <a:cxnSpLocks/>
            <a:endCxn id="36" idx="1"/>
          </p:cNvCxnSpPr>
          <p:nvPr/>
        </p:nvCxnSpPr>
        <p:spPr>
          <a:xfrm rot="16200000" flipH="1">
            <a:off x="8482525" y="3250291"/>
            <a:ext cx="1987163" cy="1941808"/>
          </a:xfrm>
          <a:prstGeom prst="bentConnector4">
            <a:avLst>
              <a:gd name="adj1" fmla="val -1083"/>
              <a:gd name="adj2" fmla="val 99939"/>
            </a:avLst>
          </a:prstGeom>
          <a:noFill/>
          <a:ln w="12700" cap="flat" cmpd="sng" algn="ctr">
            <a:solidFill>
              <a:schemeClr val="accent4"/>
            </a:solidFill>
            <a:prstDash val="solid"/>
            <a:headEnd type="none"/>
            <a:tailEnd type="none"/>
          </a:ln>
          <a:effectLst/>
        </p:spPr>
      </p:cxnSp>
      <p:cxnSp>
        <p:nvCxnSpPr>
          <p:cNvPr id="40" name="Connector: Elbow 39">
            <a:extLst>
              <a:ext uri="{FF2B5EF4-FFF2-40B4-BE49-F238E27FC236}">
                <a16:creationId xmlns:a16="http://schemas.microsoft.com/office/drawing/2014/main" id="{4ED4FD66-0A74-4EDC-A504-8C174EDD5D06}"/>
              </a:ext>
            </a:extLst>
          </p:cNvPr>
          <p:cNvCxnSpPr>
            <a:cxnSpLocks/>
            <a:endCxn id="37" idx="1"/>
          </p:cNvCxnSpPr>
          <p:nvPr/>
        </p:nvCxnSpPr>
        <p:spPr>
          <a:xfrm>
            <a:off x="8505202" y="2987894"/>
            <a:ext cx="2626071" cy="2226883"/>
          </a:xfrm>
          <a:prstGeom prst="bentConnector3">
            <a:avLst>
              <a:gd name="adj1" fmla="val 99851"/>
            </a:avLst>
          </a:prstGeom>
          <a:noFill/>
          <a:ln w="12700" cap="flat" cmpd="sng" algn="ctr">
            <a:solidFill>
              <a:schemeClr val="accent4"/>
            </a:solidFill>
            <a:prstDash val="solid"/>
            <a:headEnd type="none"/>
            <a:tailEnd type="none"/>
          </a:ln>
          <a:effectLst/>
        </p:spPr>
      </p:cxnSp>
      <p:grpSp>
        <p:nvGrpSpPr>
          <p:cNvPr id="41" name="Group 40">
            <a:extLst>
              <a:ext uri="{FF2B5EF4-FFF2-40B4-BE49-F238E27FC236}">
                <a16:creationId xmlns:a16="http://schemas.microsoft.com/office/drawing/2014/main" id="{433809FF-3196-4C7E-B0C3-B06BC5CE653E}"/>
              </a:ext>
            </a:extLst>
          </p:cNvPr>
          <p:cNvGrpSpPr/>
          <p:nvPr/>
        </p:nvGrpSpPr>
        <p:grpSpPr>
          <a:xfrm>
            <a:off x="10959054" y="4281431"/>
            <a:ext cx="342900" cy="342900"/>
            <a:chOff x="1517650" y="1863725"/>
            <a:chExt cx="177800" cy="177800"/>
          </a:xfrm>
          <a:solidFill>
            <a:schemeClr val="bg2"/>
          </a:solidFill>
        </p:grpSpPr>
        <p:sp>
          <p:nvSpPr>
            <p:cNvPr id="42" name="Oval 41">
              <a:extLst>
                <a:ext uri="{FF2B5EF4-FFF2-40B4-BE49-F238E27FC236}">
                  <a16:creationId xmlns:a16="http://schemas.microsoft.com/office/drawing/2014/main" id="{F04F6A0C-1082-473D-9A78-65D9D15D0770}"/>
                </a:ext>
              </a:extLst>
            </p:cNvPr>
            <p:cNvSpPr/>
            <p:nvPr/>
          </p:nvSpPr>
          <p:spPr bwMode="auto">
            <a:xfrm>
              <a:off x="1517650" y="1863725"/>
              <a:ext cx="177800" cy="177800"/>
            </a:xfrm>
            <a:prstGeom prst="ellipse">
              <a:avLst/>
            </a:prstGeom>
            <a:grpFill/>
            <a:ln w="19050" cap="flat" cmpd="sng" algn="ctr">
              <a:solidFill>
                <a:srgbClr val="10A4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5">
              <a:extLst>
                <a:ext uri="{FF2B5EF4-FFF2-40B4-BE49-F238E27FC236}">
                  <a16:creationId xmlns:a16="http://schemas.microsoft.com/office/drawing/2014/main" id="{83DAF35B-FDF6-42D9-AB41-9D8BE186116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cap="flat" cmpd="sng" algn="ctr">
              <a:solidFill>
                <a:srgbClr val="10A41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Freeform 146">
            <a:extLst>
              <a:ext uri="{FF2B5EF4-FFF2-40B4-BE49-F238E27FC236}">
                <a16:creationId xmlns:a16="http://schemas.microsoft.com/office/drawing/2014/main" id="{097F9078-74C8-4702-A558-1829EC0A6C82}"/>
              </a:ext>
            </a:extLst>
          </p:cNvPr>
          <p:cNvSpPr>
            <a:spLocks noChangeAspect="1"/>
          </p:cNvSpPr>
          <p:nvPr/>
        </p:nvSpPr>
        <p:spPr bwMode="auto">
          <a:xfrm>
            <a:off x="6356468" y="2151475"/>
            <a:ext cx="3167534" cy="200602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C8453863-B18A-4EF3-8944-EE355990B044}"/>
              </a:ext>
            </a:extLst>
          </p:cNvPr>
          <p:cNvGrpSpPr/>
          <p:nvPr/>
        </p:nvGrpSpPr>
        <p:grpSpPr>
          <a:xfrm>
            <a:off x="9627173" y="4258072"/>
            <a:ext cx="266988" cy="389618"/>
            <a:chOff x="1103506" y="2567788"/>
            <a:chExt cx="405526" cy="591791"/>
          </a:xfrm>
          <a:solidFill>
            <a:schemeClr val="bg2"/>
          </a:solidFill>
        </p:grpSpPr>
        <p:sp>
          <p:nvSpPr>
            <p:cNvPr id="46" name="Freeform: Shape 45">
              <a:extLst>
                <a:ext uri="{FF2B5EF4-FFF2-40B4-BE49-F238E27FC236}">
                  <a16:creationId xmlns:a16="http://schemas.microsoft.com/office/drawing/2014/main" id="{DD3D7778-90A2-4333-935E-B3002C1020D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47" name="Rectangle 46">
              <a:extLst>
                <a:ext uri="{FF2B5EF4-FFF2-40B4-BE49-F238E27FC236}">
                  <a16:creationId xmlns:a16="http://schemas.microsoft.com/office/drawing/2014/main" id="{530BF224-48E0-4FDC-B190-7A5328EE862E}"/>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grpSp>
        <p:nvGrpSpPr>
          <p:cNvPr id="48" name="Group 47">
            <a:extLst>
              <a:ext uri="{FF2B5EF4-FFF2-40B4-BE49-F238E27FC236}">
                <a16:creationId xmlns:a16="http://schemas.microsoft.com/office/drawing/2014/main" id="{71EB2412-C1C1-410C-A17B-D9B2ACEE1B99}"/>
              </a:ext>
            </a:extLst>
          </p:cNvPr>
          <p:cNvGrpSpPr/>
          <p:nvPr/>
        </p:nvGrpSpPr>
        <p:grpSpPr>
          <a:xfrm>
            <a:off x="10312031" y="4258072"/>
            <a:ext cx="266988" cy="389618"/>
            <a:chOff x="1103506" y="2567788"/>
            <a:chExt cx="405526" cy="591791"/>
          </a:xfrm>
          <a:solidFill>
            <a:schemeClr val="bg2"/>
          </a:solidFill>
        </p:grpSpPr>
        <p:sp>
          <p:nvSpPr>
            <p:cNvPr id="49" name="Freeform: Shape 48">
              <a:extLst>
                <a:ext uri="{FF2B5EF4-FFF2-40B4-BE49-F238E27FC236}">
                  <a16:creationId xmlns:a16="http://schemas.microsoft.com/office/drawing/2014/main" id="{4A125FF3-BF9B-45DD-96EC-4CB4D04DCE42}"/>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sp>
          <p:nvSpPr>
            <p:cNvPr id="50" name="Rectangle 49">
              <a:extLst>
                <a:ext uri="{FF2B5EF4-FFF2-40B4-BE49-F238E27FC236}">
                  <a16:creationId xmlns:a16="http://schemas.microsoft.com/office/drawing/2014/main" id="{7C0F2ACB-C187-44ED-AAA5-28D48BF6C084}"/>
                </a:ext>
              </a:extLst>
            </p:cNvPr>
            <p:cNvSpPr/>
            <p:nvPr/>
          </p:nvSpPr>
          <p:spPr bwMode="auto">
            <a:xfrm>
              <a:off x="1103506" y="2816110"/>
              <a:ext cx="405526" cy="343469"/>
            </a:xfrm>
            <a:prstGeom prst="rect">
              <a:avLst/>
            </a:prstGeom>
            <a:grpFill/>
            <a:ln w="19050">
              <a:solidFill>
                <a:srgbClr val="0078D7"/>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pic>
        <p:nvPicPr>
          <p:cNvPr id="51" name="Picture 50">
            <a:extLst>
              <a:ext uri="{FF2B5EF4-FFF2-40B4-BE49-F238E27FC236}">
                <a16:creationId xmlns:a16="http://schemas.microsoft.com/office/drawing/2014/main" id="{6D2491EF-F3C7-4066-BDE4-9119D9A83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5353044"/>
            <a:ext cx="2882383" cy="1289446"/>
          </a:xfrm>
          <a:prstGeom prst="rect">
            <a:avLst/>
          </a:prstGeom>
        </p:spPr>
      </p:pic>
    </p:spTree>
    <p:extLst>
      <p:ext uri="{BB962C8B-B14F-4D97-AF65-F5344CB8AC3E}">
        <p14:creationId xmlns:p14="http://schemas.microsoft.com/office/powerpoint/2010/main" val="17857046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492A3B-93A1-489A-A959-0239C4BB5A5E}"/>
              </a:ext>
            </a:extLst>
          </p:cNvPr>
          <p:cNvSpPr>
            <a:spLocks noGrp="1"/>
          </p:cNvSpPr>
          <p:nvPr>
            <p:ph type="body" sz="quarter" idx="10"/>
          </p:nvPr>
        </p:nvSpPr>
        <p:spPr>
          <a:xfrm>
            <a:off x="426424" y="1120572"/>
            <a:ext cx="3561114" cy="2216312"/>
          </a:xfrm>
        </p:spPr>
        <p:txBody>
          <a:bodyPr/>
          <a:lstStyle/>
          <a:p>
            <a:pPr lvl="0"/>
            <a:r>
              <a:rPr lang="en-US">
                <a:solidFill>
                  <a:srgbClr val="0078D7"/>
                </a:solidFill>
              </a:rPr>
              <a:t>Creating policies </a:t>
            </a:r>
          </a:p>
          <a:p>
            <a:pPr lvl="0">
              <a:spcBef>
                <a:spcPts val="600"/>
              </a:spcBef>
            </a:pPr>
            <a:r>
              <a:rPr lang="en-US" sz="1600">
                <a:latin typeface="Segoe UI"/>
              </a:rPr>
              <a:t>Filter predicates silently filter the rows available to read operations (SELECT, UPDATE, and DELETE).</a:t>
            </a:r>
          </a:p>
          <a:p>
            <a:pPr lvl="0">
              <a:spcBef>
                <a:spcPts val="600"/>
              </a:spcBef>
            </a:pPr>
            <a:r>
              <a:rPr lang="en-US" sz="1600">
                <a:latin typeface="Segoe UI"/>
              </a:rPr>
              <a:t>The following examples demonstrate the use of the CREATE SECURITY POLICY syntax</a:t>
            </a:r>
          </a:p>
        </p:txBody>
      </p:sp>
      <p:sp>
        <p:nvSpPr>
          <p:cNvPr id="3" name="Title 2"/>
          <p:cNvSpPr>
            <a:spLocks noGrp="1"/>
          </p:cNvSpPr>
          <p:nvPr>
            <p:ph type="title"/>
          </p:nvPr>
        </p:nvSpPr>
        <p:spPr/>
        <p:txBody>
          <a:bodyPr/>
          <a:lstStyle/>
          <a:p>
            <a:r>
              <a:rPr lang="en-US"/>
              <a:t>Row-level security</a:t>
            </a:r>
          </a:p>
        </p:txBody>
      </p:sp>
      <p:sp>
        <p:nvSpPr>
          <p:cNvPr id="14" name="Text Placeholder 3">
            <a:extLst>
              <a:ext uri="{FF2B5EF4-FFF2-40B4-BE49-F238E27FC236}">
                <a16:creationId xmlns:a16="http://schemas.microsoft.com/office/drawing/2014/main" id="{9C76C011-292A-480D-BA27-ED51A64091FB}"/>
              </a:ext>
            </a:extLst>
          </p:cNvPr>
          <p:cNvSpPr txBox="1">
            <a:spLocks/>
          </p:cNvSpPr>
          <p:nvPr/>
        </p:nvSpPr>
        <p:spPr>
          <a:xfrm>
            <a:off x="4528054" y="1581429"/>
            <a:ext cx="7559171" cy="4847481"/>
          </a:xfrm>
          <a:prstGeom prst="rect">
            <a:avLst/>
          </a:prstGeom>
          <a:noFill/>
          <a:ln w="12700">
            <a:solidFill>
              <a:srgbClr val="0078D7"/>
            </a:solidFill>
          </a:ln>
        </p:spPr>
        <p:txBody>
          <a:bodyPr vert="horz" wrap="square" lIns="146304" tIns="91440" rIns="146304" bIns="9144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The following syntax creates a security policy with a filter predicate for the Customer table</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SECURITY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FederatedSecurityPolicy</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ADD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FILTER</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[Customer]</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8000"/>
                </a:solidFill>
                <a:effectLst/>
                <a:uLnTx/>
                <a:uFillTx/>
                <a:latin typeface="Consolas" panose="020B0609020204030204" pitchFamily="49" charset="0"/>
              </a:rPr>
              <a:t>-- Create a new schema and predicate function, which will use the application user ID stored in CONTEXT_INFO to filter rows.</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FUNCTION</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rls</a:t>
            </a:r>
            <a:r>
              <a:rPr kumimoji="0" lang="en-US" sz="1200" b="0" i="0" u="none" strike="noStrike" kern="0" cap="none" spc="0" normalizeH="0" baseline="0" noProof="0" err="1">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@AppUserId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int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TABLE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SCHEMABINDING</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RETURN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SELECT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1 </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AS</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err="1">
                <a:ln>
                  <a:noFill/>
                </a:ln>
                <a:solidFill>
                  <a:srgbClr val="000000"/>
                </a:solidFill>
                <a:effectLst/>
                <a:uLnTx/>
                <a:uFillTx/>
                <a:latin typeface="Consolas" panose="020B0609020204030204" pitchFamily="49" charset="0"/>
              </a:rPr>
              <a:t>fn_securitypredicate_result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WHERE</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DATABASE_PRINCIPAL_ID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FF0000"/>
                </a:solidFill>
                <a:effectLst/>
                <a:uLnTx/>
                <a:uFillTx/>
                <a:latin typeface="Consolas" panose="020B0609020204030204" pitchFamily="49" charset="0"/>
              </a:rPr>
              <a:t>'dbo'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008000"/>
                </a:solidFill>
                <a:effectLst/>
                <a:uLnTx/>
                <a:uFillTx/>
                <a:latin typeface="Consolas" panose="020B0609020204030204" pitchFamily="49" charset="0"/>
              </a:rPr>
              <a:t>-- application context         </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808080"/>
                </a:solidFill>
                <a:effectLst/>
                <a:uLnTx/>
                <a:uFillTx/>
                <a:latin typeface="Consolas" panose="020B0609020204030204" pitchFamily="49" charset="0"/>
              </a:rPr>
              <a:t>AND</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CONTEXT_INFO</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200" b="0" i="0" u="none" strike="noStrike" kern="0" cap="none" spc="0" normalizeH="0" baseline="0" noProof="0">
                <a:ln>
                  <a:noFill/>
                </a:ln>
                <a:solidFill>
                  <a:srgbClr val="FF00FF"/>
                </a:solidFill>
                <a:effectLst/>
                <a:uLnTx/>
                <a:uFillTx/>
                <a:latin typeface="Consolas" panose="020B0609020204030204" pitchFamily="49" charset="0"/>
              </a:rPr>
              <a:t>CONVERT</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FF"/>
                </a:solidFill>
                <a:effectLst/>
                <a:uLnTx/>
                <a:uFillTx/>
                <a:latin typeface="Consolas" panose="020B0609020204030204" pitchFamily="49" charset="0"/>
              </a:rPr>
              <a:t>VARBINARY</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128</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@AppUserId</a:t>
            </a:r>
            <a:r>
              <a:rPr kumimoji="0" lang="en-US" sz="12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2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367"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rPr>
              <a:t>GO</a:t>
            </a:r>
            <a:endParaRPr kumimoji="0" lang="en-US" sz="1200" b="0" i="0" u="none" strike="noStrike" kern="0" cap="none" spc="0" normalizeH="0" baseline="0" noProof="0">
              <a:ln>
                <a:noFill/>
              </a:ln>
              <a:solidFill>
                <a:srgbClr val="000000"/>
              </a:solidFill>
              <a:effectLst/>
              <a:uLnTx/>
              <a:uFillTx/>
              <a:latin typeface="Consolas" panose="020B0609020204030204" pitchFamily="49" charset="0"/>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5F0AC10-5D63-4CEA-8EB6-D21125A3EEC1}"/>
              </a:ext>
            </a:extLst>
          </p:cNvPr>
          <p:cNvSpPr>
            <a:spLocks noGrp="1"/>
          </p:cNvSpPr>
          <p:nvPr>
            <p:ph type="body" sz="quarter" idx="10"/>
          </p:nvPr>
        </p:nvSpPr>
        <p:spPr>
          <a:xfrm>
            <a:off x="426424" y="1120573"/>
            <a:ext cx="5346415" cy="3336619"/>
          </a:xfrm>
        </p:spPr>
        <p:txBody>
          <a:bodyPr/>
          <a:lstStyle/>
          <a:p>
            <a:pPr lvl="0">
              <a:spcBef>
                <a:spcPts val="600"/>
              </a:spcBef>
            </a:pPr>
            <a:r>
              <a:rPr lang="en-US">
                <a:solidFill>
                  <a:srgbClr val="0078D7"/>
                </a:solidFill>
              </a:rPr>
              <a:t>Overview</a:t>
            </a:r>
          </a:p>
          <a:p>
            <a:pPr lvl="0">
              <a:spcBef>
                <a:spcPts val="600"/>
              </a:spcBef>
            </a:pPr>
            <a:r>
              <a:rPr lang="en-US" sz="1600">
                <a:latin typeface="Segoe UI"/>
              </a:rPr>
              <a:t>Control access of specific columns in a database table based on customer’s group membership or execution context.</a:t>
            </a:r>
          </a:p>
          <a:p>
            <a:pPr lvl="0">
              <a:spcBef>
                <a:spcPts val="600"/>
              </a:spcBef>
            </a:pPr>
            <a:r>
              <a:rPr lang="en-US" sz="1600">
                <a:latin typeface="Segoe UI"/>
              </a:rPr>
              <a:t>Simplifies the design and implementation of security by putting restriction logic in database tier as opposed to application tier.</a:t>
            </a:r>
          </a:p>
          <a:p>
            <a:pPr lvl="0">
              <a:spcBef>
                <a:spcPts val="600"/>
              </a:spcBef>
            </a:pPr>
            <a:r>
              <a:rPr lang="en-US" sz="1600">
                <a:latin typeface="Segoe UI"/>
              </a:rPr>
              <a:t>Administer via GRANT T-SQL statement.</a:t>
            </a:r>
          </a:p>
          <a:p>
            <a:pPr lvl="0">
              <a:spcBef>
                <a:spcPts val="600"/>
              </a:spcBef>
            </a:pPr>
            <a:r>
              <a:rPr lang="en-US" sz="1600">
                <a:latin typeface="Segoe UI"/>
              </a:rPr>
              <a:t>Both Azure Active Directory (AAD) and SQL authentication are supported.</a:t>
            </a:r>
          </a:p>
        </p:txBody>
      </p:sp>
      <p:sp>
        <p:nvSpPr>
          <p:cNvPr id="9" name="Title 8">
            <a:extLst>
              <a:ext uri="{FF2B5EF4-FFF2-40B4-BE49-F238E27FC236}">
                <a16:creationId xmlns:a16="http://schemas.microsoft.com/office/drawing/2014/main" id="{97DB2930-6C97-40E0-8307-6FD88AA3B9E3}"/>
              </a:ext>
            </a:extLst>
          </p:cNvPr>
          <p:cNvSpPr>
            <a:spLocks noGrp="1"/>
          </p:cNvSpPr>
          <p:nvPr>
            <p:ph type="title"/>
          </p:nvPr>
        </p:nvSpPr>
        <p:spPr/>
        <p:txBody>
          <a:bodyPr/>
          <a:lstStyle/>
          <a:p>
            <a:r>
              <a:rPr lang="en-US"/>
              <a:t>Column-level security</a:t>
            </a:r>
          </a:p>
        </p:txBody>
      </p:sp>
      <p:pic>
        <p:nvPicPr>
          <p:cNvPr id="15" name="Picture 2" descr="cls">
            <a:extLst>
              <a:ext uri="{FF2B5EF4-FFF2-40B4-BE49-F238E27FC236}">
                <a16:creationId xmlns:a16="http://schemas.microsoft.com/office/drawing/2014/main" id="{86AF8A39-EC5F-4CD6-9C63-ED1595AF4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873" y="2035011"/>
            <a:ext cx="4668391" cy="22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967612" cy="3490507"/>
          </a:xfrm>
        </p:spPr>
        <p:txBody>
          <a:bodyPr/>
          <a:lstStyle/>
          <a:p>
            <a:pPr lvl="0"/>
            <a:r>
              <a:rPr lang="en-US">
                <a:solidFill>
                  <a:srgbClr val="0078D7"/>
                </a:solidFill>
              </a:rPr>
              <a:t>Overview</a:t>
            </a:r>
          </a:p>
          <a:p>
            <a:pPr lvl="0">
              <a:spcBef>
                <a:spcPts val="600"/>
              </a:spcBef>
            </a:pPr>
            <a:r>
              <a:rPr lang="en-US" sz="1600">
                <a:latin typeface="Segoe UI"/>
              </a:rPr>
              <a:t>Prevent abuse of sensitive data by hiding it from users</a:t>
            </a:r>
          </a:p>
          <a:p>
            <a:pPr lvl="0">
              <a:spcBef>
                <a:spcPts val="600"/>
              </a:spcBef>
            </a:pPr>
            <a:r>
              <a:rPr lang="en-US" sz="1600">
                <a:latin typeface="Segoe UI"/>
              </a:rPr>
              <a:t>Easy configuration in new Azure Portal</a:t>
            </a:r>
          </a:p>
          <a:p>
            <a:pPr lvl="0">
              <a:spcBef>
                <a:spcPts val="600"/>
              </a:spcBef>
            </a:pPr>
            <a:r>
              <a:rPr lang="en-US" sz="1600">
                <a:latin typeface="Segoe UI"/>
              </a:rPr>
              <a:t>Policy-driven at table and column level, for a defined set of users</a:t>
            </a:r>
          </a:p>
          <a:p>
            <a:pPr lvl="0">
              <a:spcBef>
                <a:spcPts val="600"/>
              </a:spcBef>
            </a:pPr>
            <a:r>
              <a:rPr lang="en-US" sz="1600">
                <a:latin typeface="Segoe UI"/>
              </a:rPr>
              <a:t>Data masking applied in real-time to query results based on policy</a:t>
            </a:r>
          </a:p>
          <a:p>
            <a:pPr lvl="0">
              <a:spcBef>
                <a:spcPts val="600"/>
              </a:spcBef>
            </a:pPr>
            <a:r>
              <a:rPr lang="en-US" sz="1600">
                <a:latin typeface="Segoe UI"/>
              </a:rPr>
              <a:t>Multiple masking functions available, such as full or partial, for various sensitive data categories </a:t>
            </a:r>
            <a:br>
              <a:rPr lang="en-US" sz="1600">
                <a:latin typeface="Segoe UI"/>
              </a:rPr>
            </a:br>
            <a:r>
              <a:rPr lang="en-US" sz="1600">
                <a:latin typeface="Segoe UI"/>
              </a:rPr>
              <a:t>(credit card numbers, SSN, etc.)</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Dynamic Data Masking</a:t>
            </a:r>
          </a:p>
        </p:txBody>
      </p:sp>
      <p:sp>
        <p:nvSpPr>
          <p:cNvPr id="19" name="TextBox 18">
            <a:extLst>
              <a:ext uri="{FF2B5EF4-FFF2-40B4-BE49-F238E27FC236}">
                <a16:creationId xmlns:a16="http://schemas.microsoft.com/office/drawing/2014/main" id="{1BB4C300-BC82-4611-9BEB-22D1BB657E31}"/>
              </a:ext>
            </a:extLst>
          </p:cNvPr>
          <p:cNvSpPr txBox="1"/>
          <p:nvPr/>
        </p:nvSpPr>
        <p:spPr>
          <a:xfrm>
            <a:off x="9923322" y="3437321"/>
            <a:ext cx="1530517" cy="40011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Real-time data masking, partial masking</a:t>
            </a:r>
          </a:p>
        </p:txBody>
      </p:sp>
      <p:grpSp>
        <p:nvGrpSpPr>
          <p:cNvPr id="20" name="Group 19">
            <a:extLst>
              <a:ext uri="{FF2B5EF4-FFF2-40B4-BE49-F238E27FC236}">
                <a16:creationId xmlns:a16="http://schemas.microsoft.com/office/drawing/2014/main" id="{0F2F0A87-CFE3-4FE1-86D2-51BBDB508631}"/>
              </a:ext>
            </a:extLst>
          </p:cNvPr>
          <p:cNvGrpSpPr/>
          <p:nvPr/>
        </p:nvGrpSpPr>
        <p:grpSpPr>
          <a:xfrm>
            <a:off x="8962541" y="4711241"/>
            <a:ext cx="1900221" cy="1091743"/>
            <a:chOff x="5804454" y="4793869"/>
            <a:chExt cx="2027593" cy="1188583"/>
          </a:xfrm>
        </p:grpSpPr>
        <p:grpSp>
          <p:nvGrpSpPr>
            <p:cNvPr id="21" name="Group 326">
              <a:extLst>
                <a:ext uri="{FF2B5EF4-FFF2-40B4-BE49-F238E27FC236}">
                  <a16:creationId xmlns:a16="http://schemas.microsoft.com/office/drawing/2014/main" id="{FF4042B7-0E11-4AB0-8059-D92E954F35ED}"/>
                </a:ext>
              </a:extLst>
            </p:cNvPr>
            <p:cNvGrpSpPr>
              <a:grpSpLocks noChangeAspect="1"/>
            </p:cNvGrpSpPr>
            <p:nvPr/>
          </p:nvGrpSpPr>
          <p:grpSpPr bwMode="auto">
            <a:xfrm>
              <a:off x="5804454" y="4793869"/>
              <a:ext cx="2027593" cy="1188583"/>
              <a:chOff x="6813" y="2557"/>
              <a:chExt cx="261" cy="153"/>
            </a:xfrm>
            <a:noFill/>
          </p:grpSpPr>
          <p:sp>
            <p:nvSpPr>
              <p:cNvPr id="42" name="Rectangle 327">
                <a:extLst>
                  <a:ext uri="{FF2B5EF4-FFF2-40B4-BE49-F238E27FC236}">
                    <a16:creationId xmlns:a16="http://schemas.microsoft.com/office/drawing/2014/main" id="{84798FA5-3B48-40F1-BDD8-5397FB77861F}"/>
                  </a:ext>
                </a:extLst>
              </p:cNvPr>
              <p:cNvSpPr>
                <a:spLocks noChangeArrowheads="1"/>
              </p:cNvSpPr>
              <p:nvPr/>
            </p:nvSpPr>
            <p:spPr bwMode="auto">
              <a:xfrm>
                <a:off x="6859" y="2557"/>
                <a:ext cx="169" cy="107"/>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8">
                <a:extLst>
                  <a:ext uri="{FF2B5EF4-FFF2-40B4-BE49-F238E27FC236}">
                    <a16:creationId xmlns:a16="http://schemas.microsoft.com/office/drawing/2014/main" id="{9EB3784E-E039-4288-8F7E-69D194CDB526}"/>
                  </a:ext>
                </a:extLst>
              </p:cNvPr>
              <p:cNvSpPr>
                <a:spLocks/>
              </p:cNvSpPr>
              <p:nvPr/>
            </p:nvSpPr>
            <p:spPr bwMode="auto">
              <a:xfrm>
                <a:off x="6813" y="2664"/>
                <a:ext cx="261"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A00AA081-BB10-4C81-B4F2-4678B24A8BD4}"/>
                </a:ext>
              </a:extLst>
            </p:cNvPr>
            <p:cNvSpPr txBox="1"/>
            <p:nvPr/>
          </p:nvSpPr>
          <p:spPr>
            <a:xfrm>
              <a:off x="6161808" y="4830304"/>
              <a:ext cx="864120"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CreditCardNo</a:t>
              </a:r>
            </a:p>
          </p:txBody>
        </p:sp>
        <p:sp>
          <p:nvSpPr>
            <p:cNvPr id="23" name="TextBox 22">
              <a:extLst>
                <a:ext uri="{FF2B5EF4-FFF2-40B4-BE49-F238E27FC236}">
                  <a16:creationId xmlns:a16="http://schemas.microsoft.com/office/drawing/2014/main" id="{909F42CF-7883-425C-BF1E-D1529D508719}"/>
                </a:ext>
              </a:extLst>
            </p:cNvPr>
            <p:cNvSpPr txBox="1"/>
            <p:nvPr/>
          </p:nvSpPr>
          <p:spPr>
            <a:xfrm>
              <a:off x="6161808" y="5106307"/>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XXXX-XXXX-XXXX-5796</a:t>
              </a:r>
            </a:p>
          </p:txBody>
        </p:sp>
        <p:sp>
          <p:nvSpPr>
            <p:cNvPr id="38" name="TextBox 37">
              <a:extLst>
                <a:ext uri="{FF2B5EF4-FFF2-40B4-BE49-F238E27FC236}">
                  <a16:creationId xmlns:a16="http://schemas.microsoft.com/office/drawing/2014/main" id="{2A78CE52-06A5-479E-A59E-BC5412A5D2DA}"/>
                </a:ext>
              </a:extLst>
            </p:cNvPr>
            <p:cNvSpPr txBox="1"/>
            <p:nvPr/>
          </p:nvSpPr>
          <p:spPr>
            <a:xfrm>
              <a:off x="6161808" y="5382310"/>
              <a:ext cx="1349889" cy="22115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7"/>
                  </a:solidFill>
                  <a:effectLst/>
                  <a:uLnTx/>
                  <a:uFillTx/>
                  <a:latin typeface="Segoe UI"/>
                  <a:ea typeface="+mn-ea"/>
                  <a:cs typeface="+mn-cs"/>
                </a:rPr>
                <a:t>XXXX-XXXX-XXXX-1978</a:t>
              </a:r>
            </a:p>
          </p:txBody>
        </p:sp>
        <p:cxnSp>
          <p:nvCxnSpPr>
            <p:cNvPr id="40" name="Straight Connector 39">
              <a:extLst>
                <a:ext uri="{FF2B5EF4-FFF2-40B4-BE49-F238E27FC236}">
                  <a16:creationId xmlns:a16="http://schemas.microsoft.com/office/drawing/2014/main" id="{254ADEF6-CF00-4AC0-A311-E376651BBFDD}"/>
                </a:ext>
              </a:extLst>
            </p:cNvPr>
            <p:cNvCxnSpPr/>
            <p:nvPr/>
          </p:nvCxnSpPr>
          <p:spPr>
            <a:xfrm>
              <a:off x="6161808" y="5069872"/>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92FB34-C5D1-4A33-BA63-075D3860A82B}"/>
                </a:ext>
              </a:extLst>
            </p:cNvPr>
            <p:cNvCxnSpPr/>
            <p:nvPr/>
          </p:nvCxnSpPr>
          <p:spPr>
            <a:xfrm>
              <a:off x="6161808" y="5345875"/>
              <a:ext cx="1312886" cy="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Freeform 5">
            <a:extLst>
              <a:ext uri="{FF2B5EF4-FFF2-40B4-BE49-F238E27FC236}">
                <a16:creationId xmlns:a16="http://schemas.microsoft.com/office/drawing/2014/main" id="{7A05E047-16BC-403A-AD89-E5EC5BC5E4A5}"/>
              </a:ext>
            </a:extLst>
          </p:cNvPr>
          <p:cNvSpPr>
            <a:spLocks noEditPoints="1"/>
          </p:cNvSpPr>
          <p:nvPr/>
        </p:nvSpPr>
        <p:spPr bwMode="auto">
          <a:xfrm>
            <a:off x="10917393" y="4846273"/>
            <a:ext cx="560547" cy="626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A6E45C08-AEF9-4139-A75B-8027CF08D9DC}"/>
              </a:ext>
            </a:extLst>
          </p:cNvPr>
          <p:cNvGrpSpPr/>
          <p:nvPr/>
        </p:nvGrpSpPr>
        <p:grpSpPr>
          <a:xfrm>
            <a:off x="7020279" y="2459710"/>
            <a:ext cx="1530517" cy="969290"/>
            <a:chOff x="6278973" y="5152787"/>
            <a:chExt cx="1530517" cy="969290"/>
          </a:xfrm>
        </p:grpSpPr>
        <p:sp>
          <p:nvSpPr>
            <p:cNvPr id="46" name="TextBox 45">
              <a:extLst>
                <a:ext uri="{FF2B5EF4-FFF2-40B4-BE49-F238E27FC236}">
                  <a16:creationId xmlns:a16="http://schemas.microsoft.com/office/drawing/2014/main" id="{E6A8150A-3161-4815-8F98-C717C764CB5A}"/>
                </a:ext>
              </a:extLst>
            </p:cNvPr>
            <p:cNvSpPr txBox="1"/>
            <p:nvPr/>
          </p:nvSpPr>
          <p:spPr>
            <a:xfrm>
              <a:off x="6518556" y="5834610"/>
              <a:ext cx="1090547" cy="253916"/>
            </a:xfrm>
            <a:prstGeom prst="rect">
              <a:avLst/>
            </a:prstGeom>
            <a:noFill/>
          </p:spPr>
          <p:txBody>
            <a:bodyPr wrap="square" lIns="91440" tIns="45720" rIns="91440" bIns="45720"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a:ea typeface="+mn-ea"/>
                  <a:cs typeface="+mn-cs"/>
                </a:rPr>
                <a:t>SQL Database</a:t>
              </a:r>
            </a:p>
          </p:txBody>
        </p:sp>
        <p:sp>
          <p:nvSpPr>
            <p:cNvPr id="47" name="Freeform 146">
              <a:extLst>
                <a:ext uri="{FF2B5EF4-FFF2-40B4-BE49-F238E27FC236}">
                  <a16:creationId xmlns:a16="http://schemas.microsoft.com/office/drawing/2014/main" id="{2D9D014D-966B-4C03-9D6A-00FEEC88668F}"/>
                </a:ext>
              </a:extLst>
            </p:cNvPr>
            <p:cNvSpPr>
              <a:spLocks noChangeAspect="1"/>
            </p:cNvSpPr>
            <p:nvPr/>
          </p:nvSpPr>
          <p:spPr bwMode="auto">
            <a:xfrm>
              <a:off x="6278973" y="5152787"/>
              <a:ext cx="1530517" cy="9692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8" name="Cylinder 812">
              <a:extLst>
                <a:ext uri="{FF2B5EF4-FFF2-40B4-BE49-F238E27FC236}">
                  <a16:creationId xmlns:a16="http://schemas.microsoft.com/office/drawing/2014/main" id="{B187E439-D713-4C4F-8D89-0636CD8E9C66}"/>
                </a:ext>
              </a:extLst>
            </p:cNvPr>
            <p:cNvSpPr/>
            <p:nvPr/>
          </p:nvSpPr>
          <p:spPr bwMode="auto">
            <a:xfrm>
              <a:off x="6930874" y="5347600"/>
              <a:ext cx="345159" cy="4534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49" name="Connector: Elbow 48">
            <a:extLst>
              <a:ext uri="{FF2B5EF4-FFF2-40B4-BE49-F238E27FC236}">
                <a16:creationId xmlns:a16="http://schemas.microsoft.com/office/drawing/2014/main" id="{6C819A38-DD66-4244-BA82-098C710BB3B9}"/>
              </a:ext>
            </a:extLst>
          </p:cNvPr>
          <p:cNvCxnSpPr>
            <a:stCxn id="46" idx="3"/>
            <a:endCxn id="42" idx="0"/>
          </p:cNvCxnSpPr>
          <p:nvPr/>
        </p:nvCxnSpPr>
        <p:spPr>
          <a:xfrm>
            <a:off x="8350409" y="3268491"/>
            <a:ext cx="1562243" cy="1442750"/>
          </a:xfrm>
          <a:prstGeom prst="bentConnector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0" name="Table 49">
            <a:extLst>
              <a:ext uri="{FF2B5EF4-FFF2-40B4-BE49-F238E27FC236}">
                <a16:creationId xmlns:a16="http://schemas.microsoft.com/office/drawing/2014/main" id="{08836278-6B96-42F9-8D0F-A5A4DC2B58AF}"/>
              </a:ext>
            </a:extLst>
          </p:cNvPr>
          <p:cNvGraphicFramePr>
            <a:graphicFrameLocks noGrp="1"/>
          </p:cNvGraphicFramePr>
          <p:nvPr/>
        </p:nvGraphicFramePr>
        <p:xfrm>
          <a:off x="8171450" y="1968809"/>
          <a:ext cx="1239213" cy="881036"/>
        </p:xfrm>
        <a:graphic>
          <a:graphicData uri="http://schemas.openxmlformats.org/drawingml/2006/table">
            <a:tbl>
              <a:tblPr firstRow="1" bandRow="1">
                <a:tableStyleId>{B301B821-A1FF-4177-AEE7-76D212191A09}</a:tableStyleId>
              </a:tblPr>
              <a:tblGrid>
                <a:gridCol w="1239213">
                  <a:extLst>
                    <a:ext uri="{9D8B030D-6E8A-4147-A177-3AD203B41FA5}">
                      <a16:colId xmlns:a16="http://schemas.microsoft.com/office/drawing/2014/main" val="20000"/>
                    </a:ext>
                  </a:extLst>
                </a:gridCol>
              </a:tblGrid>
              <a:tr h="220259">
                <a:tc>
                  <a:txBody>
                    <a:bodyPr/>
                    <a:lstStyle/>
                    <a:p>
                      <a:r>
                        <a:rPr lang="en-US" sz="800" err="1"/>
                        <a:t>Table.CreditCardNo</a:t>
                      </a:r>
                      <a:endParaRPr lang="en-US" sz="800">
                        <a:solidFill>
                          <a:schemeClr val="bg1"/>
                        </a:solidFill>
                        <a:latin typeface="Segoe UI Semibold" panose="020B0702040204020203" pitchFamily="34" charset="0"/>
                        <a:cs typeface="Segoe UI Semibold" panose="020B0702040204020203" pitchFamily="34" charset="0"/>
                      </a:endParaRPr>
                    </a:p>
                  </a:txBody>
                  <a:tcPr anchor="ctr">
                    <a:solidFill>
                      <a:srgbClr val="0070C0"/>
                    </a:solidFill>
                  </a:tcPr>
                </a:tc>
                <a:extLst>
                  <a:ext uri="{0D108BD9-81ED-4DB2-BD59-A6C34878D82A}">
                    <a16:rowId xmlns:a16="http://schemas.microsoft.com/office/drawing/2014/main" val="10000"/>
                  </a:ext>
                </a:extLst>
              </a:tr>
              <a:tr h="220259">
                <a:tc>
                  <a:txBody>
                    <a:bodyPr/>
                    <a:lstStyle/>
                    <a:p>
                      <a:r>
                        <a:rPr lang="en-US" sz="800"/>
                        <a:t>4465-6571-7868-5796</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1"/>
                  </a:ext>
                </a:extLst>
              </a:tr>
              <a:tr h="220259">
                <a:tc>
                  <a:txBody>
                    <a:bodyPr/>
                    <a:lstStyle/>
                    <a:p>
                      <a:r>
                        <a:rPr lang="en-US" sz="800"/>
                        <a:t>4468-7746-3848-1978</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2"/>
                  </a:ext>
                </a:extLst>
              </a:tr>
              <a:tr h="220259">
                <a:tc>
                  <a:txBody>
                    <a:bodyPr/>
                    <a:lstStyle/>
                    <a:p>
                      <a:r>
                        <a:rPr lang="en-US" sz="800"/>
                        <a:t>4484-5434-6858-6550</a:t>
                      </a:r>
                      <a:endParaRPr lang="en-US" sz="800">
                        <a:solidFill>
                          <a:schemeClr val="bg2">
                            <a:lumMod val="50000"/>
                          </a:schemeClr>
                        </a:solidFill>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525347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184511"/>
            <a:ext cx="4967612" cy="4334200"/>
          </a:xfrm>
        </p:spPr>
        <p:txBody>
          <a:bodyPr/>
          <a:lstStyle/>
          <a:p>
            <a:pPr lvl="0"/>
            <a:r>
              <a:rPr lang="en-US">
                <a:solidFill>
                  <a:srgbClr val="0078D7"/>
                </a:solidFill>
              </a:rPr>
              <a:t>Overview</a:t>
            </a:r>
          </a:p>
          <a:p>
            <a:pPr lvl="0"/>
            <a:r>
              <a:rPr lang="en-US" sz="1600">
                <a:solidFill>
                  <a:schemeClr val="tx1"/>
                </a:solidFill>
                <a:latin typeface="+mn-lt"/>
              </a:rPr>
              <a:t>It helps to implement fine-grained protection of sensitive data within a table in dedicated SQL pool. </a:t>
            </a:r>
          </a:p>
          <a:p>
            <a:pPr lvl="0"/>
            <a:r>
              <a:rPr lang="en-US" sz="1600" b="0" i="0">
                <a:solidFill>
                  <a:schemeClr val="tx1"/>
                </a:solidFill>
                <a:effectLst/>
                <a:latin typeface="+mn-lt"/>
              </a:rPr>
              <a:t>The data in CLE enforced columns is encrypted on disk. User need to use DECRYPTBYKEY function to decrypt it.</a:t>
            </a:r>
          </a:p>
          <a:p>
            <a:pPr lvl="0"/>
            <a:endParaRPr lang="en-US" sz="1600">
              <a:solidFill>
                <a:schemeClr val="tx1"/>
              </a:solidFill>
              <a:latin typeface="+mn-lt"/>
            </a:endParaRPr>
          </a:p>
          <a:p>
            <a:pPr lvl="0"/>
            <a:r>
              <a:rPr lang="en-US" sz="1600">
                <a:solidFill>
                  <a:schemeClr val="tx1"/>
                </a:solidFill>
                <a:latin typeface="+mn-lt"/>
              </a:rPr>
              <a:t>5 step process to set up CLE </a:t>
            </a:r>
          </a:p>
          <a:p>
            <a:pPr marL="342900" lvl="0" indent="-342900">
              <a:buAutoNum type="arabicPeriod"/>
            </a:pPr>
            <a:r>
              <a:rPr lang="en-US" sz="1600">
                <a:solidFill>
                  <a:schemeClr val="tx1"/>
                </a:solidFill>
                <a:latin typeface="+mn-lt"/>
              </a:rPr>
              <a:t>Create master key</a:t>
            </a:r>
          </a:p>
          <a:p>
            <a:pPr marL="342900" lvl="0" indent="-342900">
              <a:buAutoNum type="arabicPeriod"/>
            </a:pPr>
            <a:r>
              <a:rPr lang="en-US" sz="1600">
                <a:solidFill>
                  <a:schemeClr val="tx1"/>
                </a:solidFill>
                <a:latin typeface="+mn-lt"/>
              </a:rPr>
              <a:t>Create certificate</a:t>
            </a:r>
          </a:p>
          <a:p>
            <a:pPr marL="342900" lvl="0" indent="-342900">
              <a:buAutoNum type="arabicPeriod"/>
            </a:pPr>
            <a:r>
              <a:rPr lang="en-US" sz="1600">
                <a:solidFill>
                  <a:schemeClr val="tx1"/>
                </a:solidFill>
                <a:latin typeface="+mn-lt"/>
              </a:rPr>
              <a:t>Configure symmetric key for encryption</a:t>
            </a:r>
          </a:p>
          <a:p>
            <a:pPr marL="342900" lvl="0" indent="-342900">
              <a:buAutoNum type="arabicPeriod"/>
            </a:pPr>
            <a:r>
              <a:rPr lang="en-US" sz="1600">
                <a:solidFill>
                  <a:schemeClr val="tx1"/>
                </a:solidFill>
                <a:latin typeface="+mn-lt"/>
              </a:rPr>
              <a:t>Encrypt the column data</a:t>
            </a:r>
          </a:p>
          <a:p>
            <a:pPr marL="342900" lvl="0" indent="-342900">
              <a:buAutoNum type="arabicPeriod"/>
            </a:pPr>
            <a:r>
              <a:rPr lang="en-US" sz="1600">
                <a:solidFill>
                  <a:schemeClr val="tx1"/>
                </a:solidFill>
                <a:latin typeface="+mn-lt"/>
              </a:rPr>
              <a:t>Close symmetric key</a:t>
            </a:r>
          </a:p>
          <a:p>
            <a:pPr lvl="0"/>
            <a:endParaRPr lang="en-US">
              <a:solidFill>
                <a:srgbClr val="0078D7"/>
              </a:solidFill>
            </a:endParaRP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Column Level Encryption</a:t>
            </a:r>
          </a:p>
        </p:txBody>
      </p:sp>
      <p:pic>
        <p:nvPicPr>
          <p:cNvPr id="3" name="Picture 2">
            <a:extLst>
              <a:ext uri="{FF2B5EF4-FFF2-40B4-BE49-F238E27FC236}">
                <a16:creationId xmlns:a16="http://schemas.microsoft.com/office/drawing/2014/main" id="{13C321A1-095C-47FA-8366-37D002CC721F}"/>
              </a:ext>
            </a:extLst>
          </p:cNvPr>
          <p:cNvPicPr>
            <a:picLocks noChangeAspect="1"/>
          </p:cNvPicPr>
          <p:nvPr/>
        </p:nvPicPr>
        <p:blipFill>
          <a:blip r:embed="rId3"/>
          <a:stretch>
            <a:fillRect/>
          </a:stretch>
        </p:blipFill>
        <p:spPr>
          <a:xfrm>
            <a:off x="4417995" y="3907938"/>
            <a:ext cx="7774005" cy="2727478"/>
          </a:xfrm>
          <a:prstGeom prst="rect">
            <a:avLst/>
          </a:prstGeom>
          <a:ln>
            <a:solidFill>
              <a:schemeClr val="tx1"/>
            </a:solidFill>
          </a:ln>
        </p:spPr>
      </p:pic>
    </p:spTree>
    <p:extLst>
      <p:ext uri="{BB962C8B-B14F-4D97-AF65-F5344CB8AC3E}">
        <p14:creationId xmlns:p14="http://schemas.microsoft.com/office/powerpoint/2010/main" val="27887583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89350" y="5665110"/>
            <a:ext cx="1631284" cy="41549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Database files, backups, Tx log, TempDB</a:t>
            </a:r>
          </a:p>
        </p:txBody>
      </p:sp>
      <p:sp>
        <p:nvSpPr>
          <p:cNvPr id="53" name="TextBox 52"/>
          <p:cNvSpPr txBox="1"/>
          <p:nvPr/>
        </p:nvSpPr>
        <p:spPr>
          <a:xfrm>
            <a:off x="5094982" y="5745901"/>
            <a:ext cx="1482985" cy="25391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Customer data</a:t>
            </a:r>
          </a:p>
        </p:txBody>
      </p:sp>
      <p:sp>
        <p:nvSpPr>
          <p:cNvPr id="54" name="TextBox 53"/>
          <p:cNvSpPr txBox="1"/>
          <p:nvPr/>
        </p:nvSpPr>
        <p:spPr>
          <a:xfrm>
            <a:off x="5300796" y="5286640"/>
            <a:ext cx="107135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transit</a:t>
            </a:r>
          </a:p>
        </p:txBody>
      </p:sp>
      <p:sp>
        <p:nvSpPr>
          <p:cNvPr id="55" name="TextBox 54"/>
          <p:cNvSpPr txBox="1"/>
          <p:nvPr/>
        </p:nvSpPr>
        <p:spPr>
          <a:xfrm>
            <a:off x="8389967" y="5286640"/>
            <a:ext cx="830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At rest</a:t>
            </a:r>
          </a:p>
        </p:txBody>
      </p:sp>
      <p:sp>
        <p:nvSpPr>
          <p:cNvPr id="56" name="TextBox 55"/>
          <p:cNvSpPr txBox="1"/>
          <p:nvPr/>
        </p:nvSpPr>
        <p:spPr>
          <a:xfrm>
            <a:off x="2220125" y="5286640"/>
            <a:ext cx="10089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rPr>
              <a:t>In use</a:t>
            </a:r>
          </a:p>
        </p:txBody>
      </p:sp>
      <p:sp>
        <p:nvSpPr>
          <p:cNvPr id="57" name="Freeform 128"/>
          <p:cNvSpPr>
            <a:spLocks noChangeAspect="1" noEditPoints="1"/>
          </p:cNvSpPr>
          <p:nvPr/>
        </p:nvSpPr>
        <p:spPr bwMode="black">
          <a:xfrm>
            <a:off x="9687136" y="4378991"/>
            <a:ext cx="777879" cy="684794"/>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p:spPr>
        <p:txBody>
          <a:bodyPr vert="horz" wrap="square" lIns="93278" tIns="46639" rIns="93278" bIns="4663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Title 1"/>
          <p:cNvSpPr txBox="1">
            <a:spLocks/>
          </p:cNvSpPr>
          <p:nvPr/>
        </p:nvSpPr>
        <p:spPr>
          <a:xfrm>
            <a:off x="269241" y="259792"/>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494949"/>
              </a:solidFill>
              <a:effectLst/>
              <a:uLnTx/>
              <a:uFillTx/>
              <a:latin typeface="Segoe UI Light"/>
              <a:ea typeface="+mn-ea"/>
              <a:cs typeface="Segoe UI Light" panose="020B0502040204020203" pitchFamily="34" charset="0"/>
            </a:endParaRPr>
          </a:p>
        </p:txBody>
      </p:sp>
      <p:graphicFrame>
        <p:nvGraphicFramePr>
          <p:cNvPr id="64" name="Table 63">
            <a:extLst>
              <a:ext uri="{FF2B5EF4-FFF2-40B4-BE49-F238E27FC236}">
                <a16:creationId xmlns:a16="http://schemas.microsoft.com/office/drawing/2014/main" id="{E38413DA-6389-4247-9A6F-773C2487E980}"/>
              </a:ext>
            </a:extLst>
          </p:cNvPr>
          <p:cNvGraphicFramePr>
            <a:graphicFrameLocks noGrp="1"/>
          </p:cNvGraphicFramePr>
          <p:nvPr/>
        </p:nvGraphicFramePr>
        <p:xfrm>
          <a:off x="426424" y="1242301"/>
          <a:ext cx="10198077" cy="2703900"/>
        </p:xfrm>
        <a:graphic>
          <a:graphicData uri="http://schemas.openxmlformats.org/drawingml/2006/table">
            <a:tbl>
              <a:tblPr/>
              <a:tblGrid>
                <a:gridCol w="1988181">
                  <a:extLst>
                    <a:ext uri="{9D8B030D-6E8A-4147-A177-3AD203B41FA5}">
                      <a16:colId xmlns:a16="http://schemas.microsoft.com/office/drawing/2014/main" val="20000"/>
                    </a:ext>
                  </a:extLst>
                </a:gridCol>
                <a:gridCol w="2607917">
                  <a:extLst>
                    <a:ext uri="{9D8B030D-6E8A-4147-A177-3AD203B41FA5}">
                      <a16:colId xmlns:a16="http://schemas.microsoft.com/office/drawing/2014/main" val="20001"/>
                    </a:ext>
                  </a:extLst>
                </a:gridCol>
                <a:gridCol w="5601979">
                  <a:extLst>
                    <a:ext uri="{9D8B030D-6E8A-4147-A177-3AD203B41FA5}">
                      <a16:colId xmlns:a16="http://schemas.microsoft.com/office/drawing/2014/main" val="20002"/>
                    </a:ext>
                  </a:extLst>
                </a:gridCol>
              </a:tblGrid>
              <a:tr h="532631">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Data Encryption </a:t>
                      </a:r>
                    </a:p>
                  </a:txBody>
                  <a:tcPr marL="182880" marR="20487" marT="91440" marB="91440" anchor="ctr">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Encryption Technology</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400" b="0" kern="1200">
                          <a:solidFill>
                            <a:schemeClr val="tx2"/>
                          </a:solidFill>
                          <a:latin typeface="Segoe UI Semibold" panose="020B0702040204020203" pitchFamily="34" charset="0"/>
                          <a:ea typeface="+mn-ea"/>
                          <a:cs typeface="Segoe UI Semibold" panose="020B0702040204020203" pitchFamily="34" charset="0"/>
                        </a:rPr>
                        <a:t>Customer Value</a:t>
                      </a:r>
                    </a:p>
                  </a:txBody>
                  <a:tcPr marL="182880" marR="20487" marT="91440" marB="91440" anchor="ctr">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081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In transit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Aft>
                          <a:spcPts val="1000"/>
                        </a:spcAft>
                      </a:pPr>
                      <a:r>
                        <a:rPr lang="en-US" sz="1200" kern="1200">
                          <a:solidFill>
                            <a:schemeClr val="tx1"/>
                          </a:solidFill>
                          <a:latin typeface="+mn-lt"/>
                          <a:ea typeface="+mn-ea"/>
                          <a:cs typeface="+mn-cs"/>
                        </a:rPr>
                        <a:t>Transport Layer Security (TLS) from the client to the server</a:t>
                      </a:r>
                    </a:p>
                    <a:p>
                      <a:pPr marL="0" algn="l" defTabSz="914367" rtl="0" eaLnBrk="1" latinLnBrk="0" hangingPunct="1">
                        <a:spcAft>
                          <a:spcPts val="1000"/>
                        </a:spcAft>
                      </a:pPr>
                      <a:r>
                        <a:rPr lang="en-US" sz="1200" kern="1200">
                          <a:solidFill>
                            <a:schemeClr val="tx1"/>
                          </a:solidFill>
                          <a:latin typeface="+mn-lt"/>
                          <a:ea typeface="+mn-ea"/>
                          <a:cs typeface="+mn-cs"/>
                        </a:rPr>
                        <a:t>TLS 1.2</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Protects data between client and server against snooping and </a:t>
                      </a:r>
                      <a:br>
                        <a:rPr lang="en-US" sz="1200" kern="1200">
                          <a:solidFill>
                            <a:schemeClr val="tx1"/>
                          </a:solidFill>
                          <a:latin typeface="+mn-lt"/>
                          <a:ea typeface="+mn-ea"/>
                          <a:cs typeface="+mn-cs"/>
                        </a:rPr>
                      </a:br>
                      <a:r>
                        <a:rPr lang="en-US" sz="1200" kern="1200">
                          <a:solidFill>
                            <a:schemeClr val="tx1"/>
                          </a:solidFill>
                          <a:latin typeface="+mn-lt"/>
                          <a:ea typeface="+mn-ea"/>
                          <a:cs typeface="+mn-cs"/>
                        </a:rPr>
                        <a:t>man-in-the-middle attacks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7936">
                <a:tc>
                  <a:txBody>
                    <a:bodyPr/>
                    <a:lstStyle/>
                    <a:p>
                      <a:r>
                        <a:rPr lang="en-US" sz="1200" kern="1200">
                          <a:solidFill>
                            <a:schemeClr val="tx1"/>
                          </a:solidFill>
                          <a:latin typeface="Segoe UI Semibold" panose="020B0702040204020203" pitchFamily="34" charset="0"/>
                          <a:ea typeface="+mn-ea"/>
                          <a:cs typeface="Segoe UI Semibold" panose="020B0702040204020203" pitchFamily="34" charset="0"/>
                        </a:rPr>
                        <a:t>At rest</a:t>
                      </a:r>
                    </a:p>
                  </a:txBody>
                  <a:tcPr marL="182880" marR="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r>
                        <a:rPr lang="en-US" sz="1200" kern="1200">
                          <a:solidFill>
                            <a:schemeClr val="tx1"/>
                          </a:solidFill>
                          <a:latin typeface="+mn-lt"/>
                          <a:ea typeface="+mn-ea"/>
                          <a:cs typeface="+mn-cs"/>
                        </a:rPr>
                        <a:t>Transparent Data Encryption (TDE) for Azure Synapse Analytics</a:t>
                      </a: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lnSpc>
                          <a:spcPct val="110000"/>
                        </a:lnSpc>
                        <a:spcAft>
                          <a:spcPts val="1000"/>
                        </a:spcAft>
                      </a:pPr>
                      <a:r>
                        <a:rPr lang="en-US" sz="1200" kern="1200">
                          <a:solidFill>
                            <a:schemeClr val="tx1"/>
                          </a:solidFill>
                          <a:latin typeface="+mn-lt"/>
                          <a:ea typeface="+mn-ea"/>
                          <a:cs typeface="+mn-cs"/>
                        </a:rPr>
                        <a:t>Protects data on the disk </a:t>
                      </a:r>
                    </a:p>
                    <a:p>
                      <a:pPr marL="0" algn="l" defTabSz="914367" rtl="0" eaLnBrk="1" latinLnBrk="0" hangingPunct="1">
                        <a:lnSpc>
                          <a:spcPct val="110000"/>
                        </a:lnSpc>
                        <a:spcAft>
                          <a:spcPts val="1000"/>
                        </a:spcAft>
                      </a:pPr>
                      <a:r>
                        <a:rPr lang="en-US" sz="1200" kern="1200">
                          <a:solidFill>
                            <a:schemeClr val="tx1"/>
                          </a:solidFill>
                          <a:latin typeface="+mn-lt"/>
                          <a:ea typeface="+mn-ea"/>
                          <a:cs typeface="+mn-cs"/>
                        </a:rPr>
                        <a:t>User or Service Managed key management is handled by Azure, which makes it easier to obtain compliance</a:t>
                      </a:r>
                      <a:endParaRPr lang="en-US" sz="1200" kern="1200" noProof="0">
                        <a:solidFill>
                          <a:schemeClr val="tx1"/>
                        </a:solidFill>
                        <a:latin typeface="+mn-lt"/>
                        <a:ea typeface="+mn-ea"/>
                        <a:cs typeface="+mn-cs"/>
                      </a:endParaRPr>
                    </a:p>
                  </a:txBody>
                  <a:tcPr marL="182880" marT="182880" marB="1828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386932E4-3A5B-462C-9D91-18356498A730}"/>
              </a:ext>
            </a:extLst>
          </p:cNvPr>
          <p:cNvSpPr txBox="1"/>
          <p:nvPr/>
        </p:nvSpPr>
        <p:spPr>
          <a:xfrm>
            <a:off x="2052347" y="5745901"/>
            <a:ext cx="13444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Column encryption</a:t>
            </a:r>
          </a:p>
        </p:txBody>
      </p:sp>
      <p:cxnSp>
        <p:nvCxnSpPr>
          <p:cNvPr id="6" name="Straight Arrow Connector 5">
            <a:extLst>
              <a:ext uri="{FF2B5EF4-FFF2-40B4-BE49-F238E27FC236}">
                <a16:creationId xmlns:a16="http://schemas.microsoft.com/office/drawing/2014/main" id="{9F360DDC-1823-426E-82CE-4D1F6F3EFC7D}"/>
              </a:ext>
            </a:extLst>
          </p:cNvPr>
          <p:cNvCxnSpPr/>
          <p:nvPr/>
        </p:nvCxnSpPr>
        <p:spPr>
          <a:xfrm>
            <a:off x="185591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3F5FDCB-0DC9-4937-B6F7-5ABCB87659F9}"/>
              </a:ext>
            </a:extLst>
          </p:cNvPr>
          <p:cNvCxnSpPr/>
          <p:nvPr/>
        </p:nvCxnSpPr>
        <p:spPr>
          <a:xfrm>
            <a:off x="4967794"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EF8D4D5-22E6-41E7-BE1A-2EDD069D8583}"/>
              </a:ext>
            </a:extLst>
          </p:cNvPr>
          <p:cNvCxnSpPr/>
          <p:nvPr/>
        </p:nvCxnSpPr>
        <p:spPr>
          <a:xfrm>
            <a:off x="7936312" y="5645519"/>
            <a:ext cx="1737360" cy="0"/>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Freeform 5">
            <a:extLst>
              <a:ext uri="{FF2B5EF4-FFF2-40B4-BE49-F238E27FC236}">
                <a16:creationId xmlns:a16="http://schemas.microsoft.com/office/drawing/2014/main" id="{DAB79CDA-E135-4C00-9654-010065D9B18E}"/>
              </a:ext>
            </a:extLst>
          </p:cNvPr>
          <p:cNvSpPr>
            <a:spLocks noEditPoints="1"/>
          </p:cNvSpPr>
          <p:nvPr/>
        </p:nvSpPr>
        <p:spPr bwMode="auto">
          <a:xfrm>
            <a:off x="1083791" y="5406621"/>
            <a:ext cx="374252" cy="4181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E061127F-C963-4199-A495-D93AF1CD5B06}"/>
              </a:ext>
            </a:extLst>
          </p:cNvPr>
          <p:cNvGrpSpPr/>
          <p:nvPr/>
        </p:nvGrpSpPr>
        <p:grpSpPr>
          <a:xfrm>
            <a:off x="3991145" y="5364650"/>
            <a:ext cx="578778" cy="492354"/>
            <a:chOff x="2107244" y="1575258"/>
            <a:chExt cx="310993" cy="264555"/>
          </a:xfrm>
        </p:grpSpPr>
        <p:grpSp>
          <p:nvGrpSpPr>
            <p:cNvPr id="71" name="Group 70">
              <a:extLst>
                <a:ext uri="{FF2B5EF4-FFF2-40B4-BE49-F238E27FC236}">
                  <a16:creationId xmlns:a16="http://schemas.microsoft.com/office/drawing/2014/main" id="{6DDA0DE3-7298-4C21-830F-66D68EA975CE}"/>
                </a:ext>
              </a:extLst>
            </p:cNvPr>
            <p:cNvGrpSpPr/>
            <p:nvPr/>
          </p:nvGrpSpPr>
          <p:grpSpPr>
            <a:xfrm>
              <a:off x="2107244" y="1575258"/>
              <a:ext cx="310993" cy="264555"/>
              <a:chOff x="2107244" y="1575258"/>
              <a:chExt cx="310993" cy="264555"/>
            </a:xfrm>
          </p:grpSpPr>
          <p:sp>
            <p:nvSpPr>
              <p:cNvPr id="79" name="Rectangle 9">
                <a:extLst>
                  <a:ext uri="{FF2B5EF4-FFF2-40B4-BE49-F238E27FC236}">
                    <a16:creationId xmlns:a16="http://schemas.microsoft.com/office/drawing/2014/main" id="{E1673F21-BDFC-4EDB-9B34-D874F742A4D1}"/>
                  </a:ext>
                </a:extLst>
              </p:cNvPr>
              <p:cNvSpPr>
                <a:spLocks noChangeArrowheads="1"/>
              </p:cNvSpPr>
              <p:nvPr/>
            </p:nvSpPr>
            <p:spPr bwMode="auto">
              <a:xfrm>
                <a:off x="2107244" y="1575258"/>
                <a:ext cx="310993" cy="26455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Line 10">
                <a:extLst>
                  <a:ext uri="{FF2B5EF4-FFF2-40B4-BE49-F238E27FC236}">
                    <a16:creationId xmlns:a16="http://schemas.microsoft.com/office/drawing/2014/main" id="{69A46865-AE04-47F8-8664-DEC7B3F459F0}"/>
                  </a:ext>
                </a:extLst>
              </p:cNvPr>
              <p:cNvSpPr>
                <a:spLocks noChangeShapeType="1"/>
              </p:cNvSpPr>
              <p:nvPr/>
            </p:nvSpPr>
            <p:spPr bwMode="auto">
              <a:xfrm flipH="1">
                <a:off x="2107244" y="1647026"/>
                <a:ext cx="310993"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5E89A700-9355-4645-9299-2B16C3024CB7}"/>
                </a:ext>
              </a:extLst>
            </p:cNvPr>
            <p:cNvGrpSpPr/>
            <p:nvPr/>
          </p:nvGrpSpPr>
          <p:grpSpPr>
            <a:xfrm>
              <a:off x="2287367" y="1599181"/>
              <a:ext cx="95690" cy="23923"/>
              <a:chOff x="2287367" y="1599181"/>
              <a:chExt cx="95690" cy="23923"/>
            </a:xfrm>
          </p:grpSpPr>
          <p:sp>
            <p:nvSpPr>
              <p:cNvPr id="76" name="Oval 11">
                <a:extLst>
                  <a:ext uri="{FF2B5EF4-FFF2-40B4-BE49-F238E27FC236}">
                    <a16:creationId xmlns:a16="http://schemas.microsoft.com/office/drawing/2014/main" id="{E67E9A97-D40A-4A54-A3CB-AC8A87195F18}"/>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Oval 12">
                <a:extLst>
                  <a:ext uri="{FF2B5EF4-FFF2-40B4-BE49-F238E27FC236}">
                    <a16:creationId xmlns:a16="http://schemas.microsoft.com/office/drawing/2014/main" id="{6AB47262-8D9C-4F96-8C67-24F7EC99D6A6}"/>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Oval 13">
                <a:extLst>
                  <a:ext uri="{FF2B5EF4-FFF2-40B4-BE49-F238E27FC236}">
                    <a16:creationId xmlns:a16="http://schemas.microsoft.com/office/drawing/2014/main" id="{6E682B7D-8875-4D15-9285-79D68F83F47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3F8F3FA-4894-45D5-82D7-8EA8B58F2AB8}"/>
                </a:ext>
              </a:extLst>
            </p:cNvPr>
            <p:cNvGrpSpPr/>
            <p:nvPr/>
          </p:nvGrpSpPr>
          <p:grpSpPr>
            <a:xfrm>
              <a:off x="2202934" y="1701907"/>
              <a:ext cx="95690" cy="90061"/>
              <a:chOff x="2202934" y="1701907"/>
              <a:chExt cx="95690" cy="90061"/>
            </a:xfrm>
          </p:grpSpPr>
          <p:sp>
            <p:nvSpPr>
              <p:cNvPr id="74" name="Freeform 14">
                <a:extLst>
                  <a:ext uri="{FF2B5EF4-FFF2-40B4-BE49-F238E27FC236}">
                    <a16:creationId xmlns:a16="http://schemas.microsoft.com/office/drawing/2014/main" id="{4F50E336-C452-4F11-A899-4185290B8F5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Line 15">
                <a:extLst>
                  <a:ext uri="{FF2B5EF4-FFF2-40B4-BE49-F238E27FC236}">
                    <a16:creationId xmlns:a16="http://schemas.microsoft.com/office/drawing/2014/main" id="{3568718D-7D86-4892-9EFA-CAF451EF2F0C}"/>
                  </a:ext>
                </a:extLst>
              </p:cNvPr>
              <p:cNvSpPr>
                <a:spLocks noChangeShapeType="1"/>
              </p:cNvSpPr>
              <p:nvPr/>
            </p:nvSpPr>
            <p:spPr bwMode="auto">
              <a:xfrm>
                <a:off x="2253117" y="1755381"/>
                <a:ext cx="0" cy="3658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81" name="Cylinder 513">
            <a:extLst>
              <a:ext uri="{FF2B5EF4-FFF2-40B4-BE49-F238E27FC236}">
                <a16:creationId xmlns:a16="http://schemas.microsoft.com/office/drawing/2014/main" id="{C33919D1-9D95-41AA-8541-8E1D4335E1E2}"/>
              </a:ext>
            </a:extLst>
          </p:cNvPr>
          <p:cNvSpPr/>
          <p:nvPr/>
        </p:nvSpPr>
        <p:spPr bwMode="auto">
          <a:xfrm>
            <a:off x="7103025" y="5374394"/>
            <a:ext cx="435416" cy="57203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C8403380-CFA3-42A2-821C-B22B3AF389B2}"/>
              </a:ext>
            </a:extLst>
          </p:cNvPr>
          <p:cNvGrpSpPr/>
          <p:nvPr/>
        </p:nvGrpSpPr>
        <p:grpSpPr>
          <a:xfrm>
            <a:off x="10071544" y="5496040"/>
            <a:ext cx="858730" cy="543841"/>
            <a:chOff x="8100799" y="4516967"/>
            <a:chExt cx="1004342" cy="636058"/>
          </a:xfrm>
        </p:grpSpPr>
        <p:sp>
          <p:nvSpPr>
            <p:cNvPr id="82" name="Freeform 146">
              <a:extLst>
                <a:ext uri="{FF2B5EF4-FFF2-40B4-BE49-F238E27FC236}">
                  <a16:creationId xmlns:a16="http://schemas.microsoft.com/office/drawing/2014/main" id="{65575CF7-6EFC-4B29-B725-3BCC9F20F244}"/>
                </a:ext>
              </a:extLst>
            </p:cNvPr>
            <p:cNvSpPr>
              <a:spLocks noChangeAspect="1"/>
            </p:cNvSpPr>
            <p:nvPr/>
          </p:nvSpPr>
          <p:spPr bwMode="auto">
            <a:xfrm>
              <a:off x="8100799" y="4516967"/>
              <a:ext cx="1004342" cy="6360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50A293C1-4FB5-4C03-BA13-D94B0EBA157E}"/>
                </a:ext>
              </a:extLst>
            </p:cNvPr>
            <p:cNvGrpSpPr/>
            <p:nvPr/>
          </p:nvGrpSpPr>
          <p:grpSpPr>
            <a:xfrm>
              <a:off x="8526202" y="4690093"/>
              <a:ext cx="293717" cy="359549"/>
              <a:chOff x="965200" y="3436897"/>
              <a:chExt cx="528881" cy="647424"/>
            </a:xfrm>
          </p:grpSpPr>
          <p:grpSp>
            <p:nvGrpSpPr>
              <p:cNvPr id="84" name="Group 83">
                <a:extLst>
                  <a:ext uri="{FF2B5EF4-FFF2-40B4-BE49-F238E27FC236}">
                    <a16:creationId xmlns:a16="http://schemas.microsoft.com/office/drawing/2014/main" id="{A9155F90-0275-4D7A-A5F4-44F3630724C5}"/>
                  </a:ext>
                </a:extLst>
              </p:cNvPr>
              <p:cNvGrpSpPr/>
              <p:nvPr/>
            </p:nvGrpSpPr>
            <p:grpSpPr>
              <a:xfrm flipH="1">
                <a:off x="965200" y="3436897"/>
                <a:ext cx="528881" cy="647424"/>
                <a:chOff x="3003960" y="3685414"/>
                <a:chExt cx="403310" cy="493707"/>
              </a:xfrm>
            </p:grpSpPr>
            <p:sp>
              <p:nvSpPr>
                <p:cNvPr id="89" name="Snip Single Corner Rectangle 26">
                  <a:extLst>
                    <a:ext uri="{FF2B5EF4-FFF2-40B4-BE49-F238E27FC236}">
                      <a16:creationId xmlns:a16="http://schemas.microsoft.com/office/drawing/2014/main" id="{4A3B5347-45C9-4614-AE04-501253EA17AC}"/>
                    </a:ext>
                  </a:extLst>
                </p:cNvPr>
                <p:cNvSpPr/>
                <p:nvPr/>
              </p:nvSpPr>
              <p:spPr bwMode="auto">
                <a:xfrm flipH="1">
                  <a:off x="3003960" y="3685414"/>
                  <a:ext cx="403310" cy="493707"/>
                </a:xfrm>
                <a:prstGeom prst="snip1Rect">
                  <a:avLst>
                    <a:gd name="adj" fmla="val 28736"/>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riangle 27">
                  <a:extLst>
                    <a:ext uri="{FF2B5EF4-FFF2-40B4-BE49-F238E27FC236}">
                      <a16:creationId xmlns:a16="http://schemas.microsoft.com/office/drawing/2014/main" id="{1FFE99EE-1F1E-463F-BF27-4655163D82BC}"/>
                    </a:ext>
                  </a:extLst>
                </p:cNvPr>
                <p:cNvSpPr/>
                <p:nvPr/>
              </p:nvSpPr>
              <p:spPr bwMode="auto">
                <a:xfrm rot="8100000">
                  <a:off x="3012552" y="3733609"/>
                  <a:ext cx="160049" cy="80930"/>
                </a:xfrm>
                <a:prstGeom prst="triangle">
                  <a:avLst/>
                </a:prstGeom>
                <a:noFill/>
                <a:ln w="1905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5" name="Straight Connector 84">
                <a:extLst>
                  <a:ext uri="{FF2B5EF4-FFF2-40B4-BE49-F238E27FC236}">
                    <a16:creationId xmlns:a16="http://schemas.microsoft.com/office/drawing/2014/main" id="{CC29CFAC-5139-44F9-BB4F-594E09E22D44}"/>
                  </a:ext>
                </a:extLst>
              </p:cNvPr>
              <p:cNvCxnSpPr/>
              <p:nvPr/>
            </p:nvCxnSpPr>
            <p:spPr>
              <a:xfrm>
                <a:off x="1047750" y="3578225"/>
                <a:ext cx="2159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617D8-7AC6-4FEC-B409-FB0B2F2585F5}"/>
                  </a:ext>
                </a:extLst>
              </p:cNvPr>
              <p:cNvCxnSpPr/>
              <p:nvPr/>
            </p:nvCxnSpPr>
            <p:spPr>
              <a:xfrm>
                <a:off x="1047750" y="3697817"/>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19C971-6683-45C5-B702-CCE017DAF380}"/>
                  </a:ext>
                </a:extLst>
              </p:cNvPr>
              <p:cNvCxnSpPr/>
              <p:nvPr/>
            </p:nvCxnSpPr>
            <p:spPr>
              <a:xfrm>
                <a:off x="1047750" y="3817409"/>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9C939B-1F01-4FB2-BA79-CEE771B1C53F}"/>
                  </a:ext>
                </a:extLst>
              </p:cNvPr>
              <p:cNvCxnSpPr/>
              <p:nvPr/>
            </p:nvCxnSpPr>
            <p:spPr>
              <a:xfrm>
                <a:off x="1047750" y="3937000"/>
                <a:ext cx="368300" cy="0"/>
              </a:xfrm>
              <a:prstGeom prst="line">
                <a:avLst/>
              </a:prstGeom>
              <a:ln w="1905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88992FC3-A87F-412E-9F8D-40CE8CF6E621}"/>
              </a:ext>
            </a:extLst>
          </p:cNvPr>
          <p:cNvSpPr>
            <a:spLocks noGrp="1"/>
          </p:cNvSpPr>
          <p:nvPr>
            <p:ph type="title"/>
          </p:nvPr>
        </p:nvSpPr>
        <p:spPr/>
        <p:txBody>
          <a:bodyPr/>
          <a:lstStyle/>
          <a:p>
            <a:r>
              <a:rPr lang="en-US"/>
              <a:t>Types of data encryption </a:t>
            </a:r>
          </a:p>
        </p:txBody>
      </p:sp>
    </p:spTree>
    <p:extLst>
      <p:ext uri="{BB962C8B-B14F-4D97-AF65-F5344CB8AC3E}">
        <p14:creationId xmlns:p14="http://schemas.microsoft.com/office/powerpoint/2010/main" val="18169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49152" y="2416142"/>
            <a:ext cx="4024331" cy="2670008"/>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59351" y="3138847"/>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29300" y="3480069"/>
            <a:ext cx="732981"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40962" y="3470372"/>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59351" y="4166019"/>
            <a:ext cx="1839180" cy="73487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55427" y="4540636"/>
            <a:ext cx="819175"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59350" y="2750280"/>
            <a:ext cx="1839180"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159753" y="3337433"/>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894899" y="3574775"/>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59351" y="1561663"/>
            <a:ext cx="1839180"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283766" y="783212"/>
            <a:ext cx="1222266" cy="7067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598531" y="1489236"/>
            <a:ext cx="1296368" cy="34489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678941" y="3873725"/>
            <a:ext cx="0" cy="2922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678940" y="2106604"/>
            <a:ext cx="1" cy="643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140412" y="2750280"/>
            <a:ext cx="1064032" cy="33765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598530" y="2919107"/>
            <a:ext cx="5418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598531" y="3506260"/>
            <a:ext cx="56122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159753" y="4345765"/>
            <a:ext cx="1127711" cy="38124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4946776" y="4683148"/>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598531" y="4533458"/>
            <a:ext cx="561222" cy="29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549705" y="4713451"/>
            <a:ext cx="427650" cy="297253"/>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009531" y="4264442"/>
            <a:ext cx="1403132" cy="54494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287464" y="4536389"/>
            <a:ext cx="722067"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16390" y="5571575"/>
            <a:ext cx="3279345" cy="99483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48190"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36515"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045379" y="5914569"/>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323612" y="4681506"/>
            <a:ext cx="1259609" cy="151536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554785"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069384" y="5914568"/>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757012" y="4536159"/>
            <a:ext cx="732982" cy="3021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263596" y="4842805"/>
            <a:ext cx="1419" cy="1071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578549" y="5914567"/>
            <a:ext cx="430811" cy="5140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0697" y="398814"/>
            <a:ext cx="7440582" cy="61204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400" spc="-147">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831279" y="543866"/>
            <a:ext cx="3768519" cy="569387"/>
          </a:xfrm>
          <a:prstGeom prst="rect">
            <a:avLst/>
          </a:prstGeom>
          <a:noFill/>
        </p:spPr>
        <p:txBody>
          <a:bodyPr wrap="square" rtlCol="0" anchor="t">
            <a:spAutoFit/>
          </a:bodyPr>
          <a:lstStyle/>
          <a:p>
            <a:pPr marR="0" lvl="0" algn="l" defTabSz="914400" rtl="0" eaLnBrk="1" fontAlgn="auto" latinLnBrk="0" hangingPunct="1">
              <a:lnSpc>
                <a:spcPct val="100000"/>
              </a:lnSpc>
              <a:spcBef>
                <a:spcPts val="0"/>
              </a:spcBef>
              <a:spcAft>
                <a:spcPts val="600"/>
              </a:spcAft>
              <a:buClrTx/>
              <a:buSzTx/>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5565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D5E33E-1984-42F1-B584-69C70FCD947E}"/>
              </a:ext>
            </a:extLst>
          </p:cNvPr>
          <p:cNvSpPr>
            <a:spLocks noGrp="1"/>
          </p:cNvSpPr>
          <p:nvPr>
            <p:ph type="body" sz="quarter" idx="10"/>
          </p:nvPr>
        </p:nvSpPr>
        <p:spPr>
          <a:xfrm>
            <a:off x="426424" y="1554480"/>
            <a:ext cx="4503795" cy="3644396"/>
          </a:xfrm>
        </p:spPr>
        <p:txBody>
          <a:bodyPr/>
          <a:lstStyle/>
          <a:p>
            <a:pPr lvl="0"/>
            <a:r>
              <a:rPr lang="en-US">
                <a:solidFill>
                  <a:srgbClr val="0078D7"/>
                </a:solidFill>
              </a:rPr>
              <a:t>Overview</a:t>
            </a:r>
          </a:p>
          <a:p>
            <a:pPr lvl="0">
              <a:spcBef>
                <a:spcPts val="600"/>
              </a:spcBef>
            </a:pPr>
            <a:r>
              <a:rPr lang="en-US" sz="1600">
                <a:latin typeface="Segoe UI"/>
              </a:rPr>
              <a:t>All customer data encrypted at rest</a:t>
            </a:r>
          </a:p>
          <a:p>
            <a:pPr lvl="0">
              <a:spcBef>
                <a:spcPts val="600"/>
              </a:spcBef>
            </a:pPr>
            <a:r>
              <a:rPr lang="en-US" sz="1600">
                <a:latin typeface="Segoe UI"/>
              </a:rPr>
              <a:t>TDE performs real-time I/O encryption and decryption of the data and log files.</a:t>
            </a:r>
          </a:p>
          <a:p>
            <a:pPr lvl="0">
              <a:spcBef>
                <a:spcPts val="600"/>
              </a:spcBef>
            </a:pPr>
            <a:r>
              <a:rPr lang="en-US" sz="1600">
                <a:latin typeface="Segoe UI"/>
              </a:rPr>
              <a:t>Service OR User managed keys.</a:t>
            </a:r>
          </a:p>
          <a:p>
            <a:pPr lvl="0">
              <a:spcBef>
                <a:spcPts val="600"/>
              </a:spcBef>
            </a:pPr>
            <a:r>
              <a:rPr lang="en-US" sz="1600">
                <a:latin typeface="Segoe UI"/>
              </a:rPr>
              <a:t>Application changes kept to a minimum.</a:t>
            </a:r>
          </a:p>
          <a:p>
            <a:pPr lvl="0">
              <a:spcBef>
                <a:spcPts val="600"/>
              </a:spcBef>
            </a:pPr>
            <a:r>
              <a:rPr lang="en-US" sz="1600">
                <a:latin typeface="Segoe UI"/>
              </a:rPr>
              <a:t>Transparent encryption/decryption of data </a:t>
            </a:r>
            <a:br>
              <a:rPr lang="en-US" sz="1600">
                <a:latin typeface="Segoe UI"/>
              </a:rPr>
            </a:br>
            <a:r>
              <a:rPr lang="en-US" sz="1600">
                <a:latin typeface="Segoe UI"/>
              </a:rPr>
              <a:t>in a TDE-enabled client driver.</a:t>
            </a:r>
          </a:p>
          <a:p>
            <a:pPr lvl="0">
              <a:spcBef>
                <a:spcPts val="600"/>
              </a:spcBef>
            </a:pPr>
            <a:r>
              <a:rPr lang="en-US" sz="1600">
                <a:latin typeface="Segoe UI"/>
              </a:rPr>
              <a:t>Compliant with many laws, regulations, and guidelines established across various industries.</a:t>
            </a:r>
          </a:p>
        </p:txBody>
      </p:sp>
      <p:sp>
        <p:nvSpPr>
          <p:cNvPr id="11" name="Title 10">
            <a:extLst>
              <a:ext uri="{FF2B5EF4-FFF2-40B4-BE49-F238E27FC236}">
                <a16:creationId xmlns:a16="http://schemas.microsoft.com/office/drawing/2014/main" id="{2E502E80-FC0C-4D1A-BC2B-E41846C378CC}"/>
              </a:ext>
            </a:extLst>
          </p:cNvPr>
          <p:cNvSpPr>
            <a:spLocks noGrp="1"/>
          </p:cNvSpPr>
          <p:nvPr>
            <p:ph type="title"/>
          </p:nvPr>
        </p:nvSpPr>
        <p:spPr/>
        <p:txBody>
          <a:bodyPr/>
          <a:lstStyle/>
          <a:p>
            <a:r>
              <a:rPr lang="en-US"/>
              <a:t>Transparent data encryption (TDE)</a:t>
            </a:r>
          </a:p>
        </p:txBody>
      </p:sp>
      <p:sp>
        <p:nvSpPr>
          <p:cNvPr id="24" name="Rectangle 23">
            <a:extLst>
              <a:ext uri="{FF2B5EF4-FFF2-40B4-BE49-F238E27FC236}">
                <a16:creationId xmlns:a16="http://schemas.microsoft.com/office/drawing/2014/main" id="{E778F6E9-47C7-42D0-A576-45C0966A92F6}"/>
              </a:ext>
            </a:extLst>
          </p:cNvPr>
          <p:cNvSpPr/>
          <p:nvPr/>
        </p:nvSpPr>
        <p:spPr>
          <a:xfrm>
            <a:off x="5219718" y="1865004"/>
            <a:ext cx="7033974" cy="33239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MASTER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PASSWORD</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'&lt;</a:t>
            </a:r>
            <a:r>
              <a:rPr kumimoji="0" lang="en-US" sz="1400" b="0" i="0" u="none" strike="noStrike" kern="0" cap="none" spc="0" normalizeH="0" baseline="0" noProof="0" err="1">
                <a:ln>
                  <a:noFill/>
                </a:ln>
                <a:solidFill>
                  <a:srgbClr val="FF0000"/>
                </a:solidFill>
                <a:effectLst/>
                <a:uLnTx/>
                <a:uFillTx/>
                <a:latin typeface="Consolas" panose="020B0609020204030204" pitchFamily="49" charset="0"/>
              </a:rPr>
              <a:t>UseStrongPasswordHere</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&gt;'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SUBJECT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FF0000"/>
                </a:solidFill>
                <a:effectLst/>
                <a:uLnTx/>
                <a:uFillTx/>
                <a:latin typeface="Consolas" panose="020B0609020204030204" pitchFamily="49" charset="0"/>
              </a:rPr>
              <a:t>'My DEK Certificate'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USE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CREATE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KEY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WITH</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ALGORITHM</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AES_128</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BY</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SERVER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CERTIFICATE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err="1">
                <a:ln>
                  <a:noFill/>
                </a:ln>
                <a:solidFill>
                  <a:srgbClr val="000000"/>
                </a:solidFill>
                <a:effectLst/>
                <a:uLnTx/>
                <a:uFillTx/>
                <a:latin typeface="Consolas" panose="020B0609020204030204" pitchFamily="49" charset="0"/>
              </a:rPr>
              <a:t>MyServerCert</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ALTER</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DATABASE</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MyDatabase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SET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ENCRYPTION</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rPr>
              <a:t>ON</a:t>
            </a:r>
            <a:r>
              <a:rPr kumimoji="0" lang="en-US" sz="1400" b="0" i="0" u="none" strike="noStrike" kern="0" cap="none" spc="0" normalizeH="0" baseline="0" noProof="0">
                <a:ln>
                  <a:noFill/>
                </a:ln>
                <a:solidFill>
                  <a:srgbClr val="808080"/>
                </a:solidFill>
                <a:effectLst/>
                <a:uLnTx/>
                <a:uFillTx/>
                <a:latin typeface="Consolas" panose="020B0609020204030204" pitchFamily="49" charset="0"/>
              </a:rPr>
              <a:t>;</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rPr>
              <a:t>GO</a:t>
            </a:r>
            <a:r>
              <a:rPr kumimoji="0" lang="en-US" sz="14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US" sz="1400" b="0" i="0" u="none" strike="noStrike" kern="0" cap="none" spc="0" normalizeH="0" baseline="0" noProof="0">
              <a:ln>
                <a:noFill/>
              </a:ln>
              <a:solidFill>
                <a:srgbClr val="000000"/>
              </a:solidFill>
              <a:effectLst/>
              <a:uLnTx/>
              <a:uFillTx/>
            </a:endParaRPr>
          </a:p>
        </p:txBody>
      </p:sp>
      <p:grpSp>
        <p:nvGrpSpPr>
          <p:cNvPr id="28" name="Group 27">
            <a:extLst>
              <a:ext uri="{FF2B5EF4-FFF2-40B4-BE49-F238E27FC236}">
                <a16:creationId xmlns:a16="http://schemas.microsoft.com/office/drawing/2014/main" id="{63FACA23-51DA-4A64-8AC4-10DA4F41C4CE}"/>
              </a:ext>
            </a:extLst>
          </p:cNvPr>
          <p:cNvGrpSpPr/>
          <p:nvPr/>
        </p:nvGrpSpPr>
        <p:grpSpPr>
          <a:xfrm>
            <a:off x="10511512" y="4288820"/>
            <a:ext cx="556504" cy="731111"/>
            <a:chOff x="8165381" y="1732579"/>
            <a:chExt cx="541094" cy="710864"/>
          </a:xfrm>
        </p:grpSpPr>
        <p:grpSp>
          <p:nvGrpSpPr>
            <p:cNvPr id="29" name="Group 28">
              <a:extLst>
                <a:ext uri="{FF2B5EF4-FFF2-40B4-BE49-F238E27FC236}">
                  <a16:creationId xmlns:a16="http://schemas.microsoft.com/office/drawing/2014/main" id="{C0C5E63B-3CE6-492D-91BA-AE4CAB62540F}"/>
                </a:ext>
              </a:extLst>
            </p:cNvPr>
            <p:cNvGrpSpPr/>
            <p:nvPr/>
          </p:nvGrpSpPr>
          <p:grpSpPr>
            <a:xfrm>
              <a:off x="8324133" y="2014002"/>
              <a:ext cx="223589" cy="349343"/>
              <a:chOff x="9483369" y="4100687"/>
              <a:chExt cx="385258" cy="601941"/>
            </a:xfrm>
            <a:solidFill>
              <a:schemeClr val="bg1">
                <a:lumMod val="95000"/>
              </a:schemeClr>
            </a:solidFill>
          </p:grpSpPr>
          <p:sp>
            <p:nvSpPr>
              <p:cNvPr id="31" name="Freeform: Shape 30">
                <a:extLst>
                  <a:ext uri="{FF2B5EF4-FFF2-40B4-BE49-F238E27FC236}">
                    <a16:creationId xmlns:a16="http://schemas.microsoft.com/office/drawing/2014/main" id="{636218C6-3000-494B-8D0E-B2ADA89B3F6A}"/>
                  </a:ext>
                </a:extLst>
              </p:cNvPr>
              <p:cNvSpPr/>
              <p:nvPr/>
            </p:nvSpPr>
            <p:spPr bwMode="auto">
              <a:xfrm>
                <a:off x="9545329" y="4100687"/>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32" name="Freeform: Shape 31">
                <a:extLst>
                  <a:ext uri="{FF2B5EF4-FFF2-40B4-BE49-F238E27FC236}">
                    <a16:creationId xmlns:a16="http://schemas.microsoft.com/office/drawing/2014/main" id="{E2664643-AE8D-45F5-A0E0-D22E7D071FD6}"/>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grpFill/>
              <a:ln w="1905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30" name="Cylinder 513">
              <a:extLst>
                <a:ext uri="{FF2B5EF4-FFF2-40B4-BE49-F238E27FC236}">
                  <a16:creationId xmlns:a16="http://schemas.microsoft.com/office/drawing/2014/main" id="{A8E34147-BC3D-49ED-BF04-F005EAE63426}"/>
                </a:ext>
              </a:extLst>
            </p:cNvPr>
            <p:cNvSpPr/>
            <p:nvPr/>
          </p:nvSpPr>
          <p:spPr bwMode="auto">
            <a:xfrm>
              <a:off x="8165381" y="1732579"/>
              <a:ext cx="541094" cy="710864"/>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33" name="Freeform 146">
            <a:extLst>
              <a:ext uri="{FF2B5EF4-FFF2-40B4-BE49-F238E27FC236}">
                <a16:creationId xmlns:a16="http://schemas.microsoft.com/office/drawing/2014/main" id="{C3B1B2E0-E90D-4BC5-8C42-B9EA3C3C0860}"/>
              </a:ext>
            </a:extLst>
          </p:cNvPr>
          <p:cNvSpPr>
            <a:spLocks noChangeAspect="1"/>
          </p:cNvSpPr>
          <p:nvPr/>
        </p:nvSpPr>
        <p:spPr bwMode="auto">
          <a:xfrm>
            <a:off x="9603430" y="3921942"/>
            <a:ext cx="2219207" cy="13710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Freeform 5">
            <a:extLst>
              <a:ext uri="{FF2B5EF4-FFF2-40B4-BE49-F238E27FC236}">
                <a16:creationId xmlns:a16="http://schemas.microsoft.com/office/drawing/2014/main" id="{9C379FD5-352A-4504-94D4-C0179F806F29}"/>
              </a:ext>
            </a:extLst>
          </p:cNvPr>
          <p:cNvSpPr>
            <a:spLocks noEditPoints="1"/>
          </p:cNvSpPr>
          <p:nvPr/>
        </p:nvSpPr>
        <p:spPr bwMode="auto">
          <a:xfrm>
            <a:off x="9707075"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5FF9D11A-4443-4678-B6F6-BE7029C8A101}"/>
              </a:ext>
            </a:extLst>
          </p:cNvPr>
          <p:cNvSpPr>
            <a:spLocks noEditPoints="1"/>
          </p:cNvSpPr>
          <p:nvPr/>
        </p:nvSpPr>
        <p:spPr bwMode="auto">
          <a:xfrm>
            <a:off x="10553908"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5">
            <a:extLst>
              <a:ext uri="{FF2B5EF4-FFF2-40B4-BE49-F238E27FC236}">
                <a16:creationId xmlns:a16="http://schemas.microsoft.com/office/drawing/2014/main" id="{608A012E-2E6D-4764-B8EC-B0E5B7F58E5F}"/>
              </a:ext>
            </a:extLst>
          </p:cNvPr>
          <p:cNvSpPr>
            <a:spLocks noEditPoints="1"/>
          </p:cNvSpPr>
          <p:nvPr/>
        </p:nvSpPr>
        <p:spPr bwMode="auto">
          <a:xfrm>
            <a:off x="11400741" y="6066758"/>
            <a:ext cx="471713" cy="5270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7" name="Connector: Elbow 36">
            <a:extLst>
              <a:ext uri="{FF2B5EF4-FFF2-40B4-BE49-F238E27FC236}">
                <a16:creationId xmlns:a16="http://schemas.microsoft.com/office/drawing/2014/main" id="{6ACE00EC-308C-46ED-A334-9F9CECC4213F}"/>
              </a:ext>
            </a:extLst>
          </p:cNvPr>
          <p:cNvCxnSpPr>
            <a:cxnSpLocks/>
            <a:stCxn id="36" idx="1"/>
            <a:endCxn id="34" idx="1"/>
          </p:cNvCxnSpPr>
          <p:nvPr/>
        </p:nvCxnSpPr>
        <p:spPr>
          <a:xfrm flipH="1">
            <a:off x="9944849" y="6066758"/>
            <a:ext cx="1693666" cy="12700"/>
          </a:xfrm>
          <a:prstGeom prst="bentConnector5">
            <a:avLst>
              <a:gd name="adj1" fmla="val -794"/>
              <a:gd name="adj2" fmla="val -3488244"/>
              <a:gd name="adj3" fmla="val 99853"/>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D5436D-80E6-4B77-816E-F184E04803E5}"/>
              </a:ext>
            </a:extLst>
          </p:cNvPr>
          <p:cNvCxnSpPr/>
          <p:nvPr/>
        </p:nvCxnSpPr>
        <p:spPr>
          <a:xfrm>
            <a:off x="10789764" y="5019932"/>
            <a:ext cx="1918" cy="1046826"/>
          </a:xfrm>
          <a:prstGeom prst="line">
            <a:avLst/>
          </a:prstGeom>
          <a:ln w="127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024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C7370DD-08CE-430A-93C2-F921DF960511}"/>
              </a:ext>
            </a:extLst>
          </p:cNvPr>
          <p:cNvSpPr>
            <a:spLocks noGrp="1"/>
          </p:cNvSpPr>
          <p:nvPr>
            <p:ph type="body" sz="quarter" idx="10"/>
          </p:nvPr>
        </p:nvSpPr>
        <p:spPr>
          <a:xfrm>
            <a:off x="426425" y="1120573"/>
            <a:ext cx="3900373" cy="3524363"/>
          </a:xfrm>
        </p:spPr>
        <p:txBody>
          <a:bodyPr/>
          <a:lstStyle/>
          <a:p>
            <a:pPr lvl="0">
              <a:spcAft>
                <a:spcPts val="1200"/>
              </a:spcAft>
            </a:pPr>
            <a:r>
              <a:rPr lang="en-US">
                <a:solidFill>
                  <a:srgbClr val="0078D7"/>
                </a:solidFill>
              </a:rPr>
              <a:t>Key Vault</a:t>
            </a:r>
          </a:p>
          <a:p>
            <a:pPr lvl="0"/>
            <a:r>
              <a:rPr lang="en-US">
                <a:solidFill>
                  <a:srgbClr val="0078D7"/>
                </a:solidFill>
              </a:rPr>
              <a:t>Benefits with User Managed Keys</a:t>
            </a:r>
          </a:p>
          <a:p>
            <a:pPr lvl="0">
              <a:spcBef>
                <a:spcPts val="600"/>
              </a:spcBef>
            </a:pPr>
            <a:r>
              <a:rPr lang="en-US" sz="1600">
                <a:latin typeface="Segoe UI"/>
              </a:rPr>
              <a:t>Assume more control over who has access to your data and when.</a:t>
            </a:r>
          </a:p>
          <a:p>
            <a:pPr lvl="0">
              <a:spcBef>
                <a:spcPts val="600"/>
              </a:spcBef>
            </a:pPr>
            <a:r>
              <a:rPr lang="en-US" sz="1600">
                <a:latin typeface="Segoe UI"/>
              </a:rPr>
              <a:t>Highly available and scalable cloud-based key store.</a:t>
            </a:r>
          </a:p>
          <a:p>
            <a:pPr lvl="0">
              <a:spcBef>
                <a:spcPts val="600"/>
              </a:spcBef>
            </a:pPr>
            <a:r>
              <a:rPr lang="en-US" sz="1600">
                <a:latin typeface="Segoe UI"/>
              </a:rPr>
              <a:t>Central key management that allows separation of key management and data.</a:t>
            </a:r>
          </a:p>
          <a:p>
            <a:pPr lvl="0">
              <a:spcBef>
                <a:spcPts val="600"/>
              </a:spcBef>
            </a:pPr>
            <a:r>
              <a:rPr lang="en-US" sz="1600">
                <a:latin typeface="Segoe UI"/>
              </a:rPr>
              <a:t>Configurable via Azure Portal, PowerShell, and REST API.</a:t>
            </a:r>
          </a:p>
        </p:txBody>
      </p:sp>
      <p:sp>
        <p:nvSpPr>
          <p:cNvPr id="9" name="Title 8">
            <a:extLst>
              <a:ext uri="{FF2B5EF4-FFF2-40B4-BE49-F238E27FC236}">
                <a16:creationId xmlns:a16="http://schemas.microsoft.com/office/drawing/2014/main" id="{366B0A41-C932-4DC9-BE12-F63DE221AFF7}"/>
              </a:ext>
            </a:extLst>
          </p:cNvPr>
          <p:cNvSpPr>
            <a:spLocks noGrp="1"/>
          </p:cNvSpPr>
          <p:nvPr>
            <p:ph type="title"/>
          </p:nvPr>
        </p:nvSpPr>
        <p:spPr/>
        <p:txBody>
          <a:bodyPr/>
          <a:lstStyle/>
          <a:p>
            <a:r>
              <a:rPr lang="en-US"/>
              <a:t>Transparent data encryption (TDE)</a:t>
            </a:r>
          </a:p>
        </p:txBody>
      </p:sp>
      <p:grpSp>
        <p:nvGrpSpPr>
          <p:cNvPr id="24" name="Group 23">
            <a:extLst>
              <a:ext uri="{FF2B5EF4-FFF2-40B4-BE49-F238E27FC236}">
                <a16:creationId xmlns:a16="http://schemas.microsoft.com/office/drawing/2014/main" id="{FD8B0207-D1FF-419D-8694-29BEEA7B8186}"/>
              </a:ext>
            </a:extLst>
          </p:cNvPr>
          <p:cNvGrpSpPr/>
          <p:nvPr/>
        </p:nvGrpSpPr>
        <p:grpSpPr>
          <a:xfrm>
            <a:off x="5311747" y="4458195"/>
            <a:ext cx="2010592" cy="840230"/>
            <a:chOff x="5645076" y="5451122"/>
            <a:chExt cx="2010592" cy="840230"/>
          </a:xfrm>
        </p:grpSpPr>
        <p:sp>
          <p:nvSpPr>
            <p:cNvPr id="11" name="TextBox 10">
              <a:extLst>
                <a:ext uri="{FF2B5EF4-FFF2-40B4-BE49-F238E27FC236}">
                  <a16:creationId xmlns:a16="http://schemas.microsoft.com/office/drawing/2014/main" id="{2FEA9645-51B9-4061-AAF7-C0F100D24BCC}"/>
                </a:ext>
              </a:extLst>
            </p:cNvPr>
            <p:cNvSpPr txBox="1"/>
            <p:nvPr/>
          </p:nvSpPr>
          <p:spPr>
            <a:xfrm>
              <a:off x="6016619" y="5451122"/>
              <a:ext cx="1639049"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Key Vault admin grants vault access to the SQL Database server using its unique Azure Active Directory (AD) identity</a:t>
              </a:r>
            </a:p>
          </p:txBody>
        </p:sp>
        <p:sp>
          <p:nvSpPr>
            <p:cNvPr id="18" name="Oval 17">
              <a:extLst>
                <a:ext uri="{FF2B5EF4-FFF2-40B4-BE49-F238E27FC236}">
                  <a16:creationId xmlns:a16="http://schemas.microsoft.com/office/drawing/2014/main" id="{906CC69B-D31E-4465-9E2D-72BC71284B65}"/>
                </a:ext>
              </a:extLst>
            </p:cNvPr>
            <p:cNvSpPr>
              <a:spLocks/>
            </p:cNvSpPr>
            <p:nvPr/>
          </p:nvSpPr>
          <p:spPr bwMode="auto">
            <a:xfrm>
              <a:off x="5645076"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grpSp>
      <p:grpSp>
        <p:nvGrpSpPr>
          <p:cNvPr id="23" name="Group 22">
            <a:extLst>
              <a:ext uri="{FF2B5EF4-FFF2-40B4-BE49-F238E27FC236}">
                <a16:creationId xmlns:a16="http://schemas.microsoft.com/office/drawing/2014/main" id="{F04758F9-E52A-4929-8DD9-4BB06942CBA3}"/>
              </a:ext>
            </a:extLst>
          </p:cNvPr>
          <p:cNvGrpSpPr/>
          <p:nvPr/>
        </p:nvGrpSpPr>
        <p:grpSpPr>
          <a:xfrm>
            <a:off x="7554242" y="4458195"/>
            <a:ext cx="2008320" cy="840230"/>
            <a:chOff x="7945233" y="5451122"/>
            <a:chExt cx="2008320" cy="840230"/>
          </a:xfrm>
        </p:grpSpPr>
        <p:sp>
          <p:nvSpPr>
            <p:cNvPr id="21" name="TextBox 20">
              <a:extLst>
                <a:ext uri="{FF2B5EF4-FFF2-40B4-BE49-F238E27FC236}">
                  <a16:creationId xmlns:a16="http://schemas.microsoft.com/office/drawing/2014/main" id="{8D4EDBF4-B999-402E-88CF-EBBFB0916365}"/>
                </a:ext>
              </a:extLst>
            </p:cNvPr>
            <p:cNvSpPr txBox="1"/>
            <p:nvPr/>
          </p:nvSpPr>
          <p:spPr>
            <a:xfrm>
              <a:off x="8316777"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uses its Azure AD identity to authenticate with Azure AD for access to your Key Vault</a:t>
              </a:r>
            </a:p>
          </p:txBody>
        </p:sp>
        <p:sp>
          <p:nvSpPr>
            <p:cNvPr id="22" name="Oval 21">
              <a:extLst>
                <a:ext uri="{FF2B5EF4-FFF2-40B4-BE49-F238E27FC236}">
                  <a16:creationId xmlns:a16="http://schemas.microsoft.com/office/drawing/2014/main" id="{0F44298B-4BBA-41AC-B464-6321E9B19512}"/>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grpSp>
      <p:grpSp>
        <p:nvGrpSpPr>
          <p:cNvPr id="25" name="Group 24">
            <a:extLst>
              <a:ext uri="{FF2B5EF4-FFF2-40B4-BE49-F238E27FC236}">
                <a16:creationId xmlns:a16="http://schemas.microsoft.com/office/drawing/2014/main" id="{84C6176D-3902-4464-9929-27AD69741FCE}"/>
              </a:ext>
            </a:extLst>
          </p:cNvPr>
          <p:cNvGrpSpPr/>
          <p:nvPr/>
        </p:nvGrpSpPr>
        <p:grpSpPr>
          <a:xfrm>
            <a:off x="9794466" y="4458195"/>
            <a:ext cx="2008319" cy="840230"/>
            <a:chOff x="7945233" y="5451122"/>
            <a:chExt cx="2008319" cy="840230"/>
          </a:xfrm>
        </p:grpSpPr>
        <p:sp>
          <p:nvSpPr>
            <p:cNvPr id="26" name="TextBox 25">
              <a:extLst>
                <a:ext uri="{FF2B5EF4-FFF2-40B4-BE49-F238E27FC236}">
                  <a16:creationId xmlns:a16="http://schemas.microsoft.com/office/drawing/2014/main" id="{44FA70F0-7E07-4D48-AD17-1450CEDF80E1}"/>
                </a:ext>
              </a:extLst>
            </p:cNvPr>
            <p:cNvSpPr txBox="1"/>
            <p:nvPr/>
          </p:nvSpPr>
          <p:spPr>
            <a:xfrm>
              <a:off x="8316776" y="5451122"/>
              <a:ext cx="1636776" cy="840230"/>
            </a:xfrm>
            <a:prstGeom prst="rect">
              <a:avLst/>
            </a:prstGeom>
            <a:noFill/>
          </p:spPr>
          <p:txBody>
            <a:bodyPr wrap="square" lIns="0" tIns="0" rIns="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The server sends get, wrap key, and unwrap key request to the asymmetric key in key Vault for database encryption key protection.</a:t>
              </a:r>
            </a:p>
          </p:txBody>
        </p:sp>
        <p:sp>
          <p:nvSpPr>
            <p:cNvPr id="27" name="Oval 26">
              <a:extLst>
                <a:ext uri="{FF2B5EF4-FFF2-40B4-BE49-F238E27FC236}">
                  <a16:creationId xmlns:a16="http://schemas.microsoft.com/office/drawing/2014/main" id="{CA2CFBC7-3ACA-4009-823F-2FBE459DD840}"/>
                </a:ext>
              </a:extLst>
            </p:cNvPr>
            <p:cNvSpPr>
              <a:spLocks noChangeAspect="1"/>
            </p:cNvSpPr>
            <p:nvPr/>
          </p:nvSpPr>
          <p:spPr bwMode="auto">
            <a:xfrm>
              <a:off x="7945233" y="5451122"/>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sp>
        <p:nvSpPr>
          <p:cNvPr id="28" name="boy" title="Icon of a man">
            <a:extLst>
              <a:ext uri="{FF2B5EF4-FFF2-40B4-BE49-F238E27FC236}">
                <a16:creationId xmlns:a16="http://schemas.microsoft.com/office/drawing/2014/main" id="{04336EAC-CCEA-407E-8842-963BF6888F70}"/>
              </a:ext>
            </a:extLst>
          </p:cNvPr>
          <p:cNvSpPr>
            <a:spLocks noChangeAspect="1" noEditPoints="1"/>
          </p:cNvSpPr>
          <p:nvPr/>
        </p:nvSpPr>
        <p:spPr bwMode="auto">
          <a:xfrm>
            <a:off x="5311747" y="2573590"/>
            <a:ext cx="408226" cy="5313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EEFD32E5-FB99-4EF4-8A1C-CD3486D5308D}"/>
              </a:ext>
            </a:extLst>
          </p:cNvPr>
          <p:cNvGrpSpPr/>
          <p:nvPr/>
        </p:nvGrpSpPr>
        <p:grpSpPr>
          <a:xfrm>
            <a:off x="5942450" y="2459825"/>
            <a:ext cx="728126" cy="781400"/>
            <a:chOff x="6826370" y="3198168"/>
            <a:chExt cx="728126" cy="781400"/>
          </a:xfrm>
        </p:grpSpPr>
        <p:sp>
          <p:nvSpPr>
            <p:cNvPr id="29" name="TextBox 28">
              <a:extLst>
                <a:ext uri="{FF2B5EF4-FFF2-40B4-BE49-F238E27FC236}">
                  <a16:creationId xmlns:a16="http://schemas.microsoft.com/office/drawing/2014/main" id="{6EF89A68-DB45-47CC-A23E-20FCCCF231E8}"/>
                </a:ext>
              </a:extLst>
            </p:cNvPr>
            <p:cNvSpPr txBox="1"/>
            <p:nvPr/>
          </p:nvSpPr>
          <p:spPr>
            <a:xfrm>
              <a:off x="6826370" y="3198168"/>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Portal</a:t>
              </a:r>
            </a:p>
          </p:txBody>
        </p:sp>
        <p:sp>
          <p:nvSpPr>
            <p:cNvPr id="30" name="TextBox 29">
              <a:extLst>
                <a:ext uri="{FF2B5EF4-FFF2-40B4-BE49-F238E27FC236}">
                  <a16:creationId xmlns:a16="http://schemas.microsoft.com/office/drawing/2014/main" id="{2C96384A-175B-4174-8DF4-9EDA3B1BA618}"/>
                </a:ext>
              </a:extLst>
            </p:cNvPr>
            <p:cNvSpPr txBox="1"/>
            <p:nvPr/>
          </p:nvSpPr>
          <p:spPr>
            <a:xfrm>
              <a:off x="6826370" y="3473452"/>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PowerShell</a:t>
              </a:r>
            </a:p>
          </p:txBody>
        </p:sp>
        <p:sp>
          <p:nvSpPr>
            <p:cNvPr id="31" name="TextBox 30">
              <a:extLst>
                <a:ext uri="{FF2B5EF4-FFF2-40B4-BE49-F238E27FC236}">
                  <a16:creationId xmlns:a16="http://schemas.microsoft.com/office/drawing/2014/main" id="{8F20356D-EDB5-478E-B6E5-3FA767753201}"/>
                </a:ext>
              </a:extLst>
            </p:cNvPr>
            <p:cNvSpPr txBox="1"/>
            <p:nvPr/>
          </p:nvSpPr>
          <p:spPr>
            <a:xfrm>
              <a:off x="6826370" y="3748736"/>
              <a:ext cx="728126" cy="230832"/>
            </a:xfrm>
            <a:prstGeom prst="rect">
              <a:avLst/>
            </a:prstGeom>
            <a:noFill/>
            <a:ln>
              <a:solidFill>
                <a:schemeClr val="tx2"/>
              </a:solidFill>
            </a:ln>
          </p:spPr>
          <p:txBody>
            <a:bodyPr wrap="square" lIns="0" tIns="45720" rIns="0" bIns="45720" rtlCol="0" anchor="ctr">
              <a:spAutoFit/>
            </a:bodyPr>
            <a:lstStyle/>
            <a:p>
              <a:pPr algn="ctr">
                <a:lnSpc>
                  <a:spcPct val="90000"/>
                </a:lnSpc>
                <a:spcAft>
                  <a:spcPts val="600"/>
                </a:spcAft>
              </a:pPr>
              <a:r>
                <a:rPr lang="en-US" sz="1000">
                  <a:gradFill>
                    <a:gsLst>
                      <a:gs pos="2917">
                        <a:schemeClr val="tx1"/>
                      </a:gs>
                      <a:gs pos="30000">
                        <a:schemeClr val="tx1"/>
                      </a:gs>
                    </a:gsLst>
                    <a:lin ang="5400000" scaled="0"/>
                  </a:gradFill>
                  <a:latin typeface="+mj-lt"/>
                </a:rPr>
                <a:t>Rest API</a:t>
              </a:r>
            </a:p>
          </p:txBody>
        </p:sp>
      </p:grpSp>
      <p:cxnSp>
        <p:nvCxnSpPr>
          <p:cNvPr id="33" name="Straight Arrow Connector 32">
            <a:extLst>
              <a:ext uri="{FF2B5EF4-FFF2-40B4-BE49-F238E27FC236}">
                <a16:creationId xmlns:a16="http://schemas.microsoft.com/office/drawing/2014/main" id="{E08FE2B3-91A6-4B8A-AA28-B074B356EB0D}"/>
              </a:ext>
            </a:extLst>
          </p:cNvPr>
          <p:cNvCxnSpPr>
            <a:cxnSpLocks/>
          </p:cNvCxnSpPr>
          <p:nvPr/>
        </p:nvCxnSpPr>
        <p:spPr>
          <a:xfrm>
            <a:off x="6775373" y="2873246"/>
            <a:ext cx="1050773" cy="0"/>
          </a:xfrm>
          <a:prstGeom prst="straightConnector1">
            <a:avLst/>
          </a:prstGeom>
          <a:noFill/>
          <a:ln w="12700" cap="flat" cmpd="sng" algn="ctr">
            <a:solidFill>
              <a:schemeClr val="accent4"/>
            </a:solidFill>
            <a:prstDash val="solid"/>
            <a:headEnd type="none"/>
            <a:tailEnd type="triangle"/>
          </a:ln>
          <a:effectLst/>
        </p:spPr>
      </p:cxnSp>
      <p:sp>
        <p:nvSpPr>
          <p:cNvPr id="36" name="Oval 35">
            <a:extLst>
              <a:ext uri="{FF2B5EF4-FFF2-40B4-BE49-F238E27FC236}">
                <a16:creationId xmlns:a16="http://schemas.microsoft.com/office/drawing/2014/main" id="{B4F5F3F8-9587-481D-BE22-7219C66C4164}"/>
              </a:ext>
            </a:extLst>
          </p:cNvPr>
          <p:cNvSpPr>
            <a:spLocks/>
          </p:cNvSpPr>
          <p:nvPr/>
        </p:nvSpPr>
        <p:spPr bwMode="auto">
          <a:xfrm>
            <a:off x="7186459" y="255334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1</a:t>
            </a:r>
          </a:p>
        </p:txBody>
      </p:sp>
      <p:pic>
        <p:nvPicPr>
          <p:cNvPr id="37" name="Picture 36">
            <a:extLst>
              <a:ext uri="{FF2B5EF4-FFF2-40B4-BE49-F238E27FC236}">
                <a16:creationId xmlns:a16="http://schemas.microsoft.com/office/drawing/2014/main" id="{5A3A37E6-CE60-4776-B63F-A1DCC8921398}"/>
              </a:ext>
            </a:extLst>
          </p:cNvPr>
          <p:cNvPicPr>
            <a:picLocks noChangeAspect="1"/>
          </p:cNvPicPr>
          <p:nvPr/>
        </p:nvPicPr>
        <p:blipFill>
          <a:blip r:embed="rId3"/>
          <a:stretch>
            <a:fillRect/>
          </a:stretch>
        </p:blipFill>
        <p:spPr>
          <a:xfrm>
            <a:off x="8466685" y="2735109"/>
            <a:ext cx="403437" cy="425040"/>
          </a:xfrm>
          <a:prstGeom prst="rect">
            <a:avLst/>
          </a:prstGeom>
        </p:spPr>
      </p:pic>
      <p:sp>
        <p:nvSpPr>
          <p:cNvPr id="38" name="Rectangle 37">
            <a:extLst>
              <a:ext uri="{FF2B5EF4-FFF2-40B4-BE49-F238E27FC236}">
                <a16:creationId xmlns:a16="http://schemas.microsoft.com/office/drawing/2014/main" id="{DBB8A1E8-A283-4E13-BDEC-E0408241673B}"/>
              </a:ext>
            </a:extLst>
          </p:cNvPr>
          <p:cNvSpPr/>
          <p:nvPr/>
        </p:nvSpPr>
        <p:spPr bwMode="auto">
          <a:xfrm>
            <a:off x="7865203" y="2430414"/>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917962-982B-4FC7-A360-B680D6DB7926}"/>
              </a:ext>
            </a:extLst>
          </p:cNvPr>
          <p:cNvSpPr txBox="1"/>
          <p:nvPr/>
        </p:nvSpPr>
        <p:spPr>
          <a:xfrm>
            <a:off x="7957353" y="2469929"/>
            <a:ext cx="728126"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SQL Service</a:t>
            </a:r>
          </a:p>
        </p:txBody>
      </p:sp>
      <p:cxnSp>
        <p:nvCxnSpPr>
          <p:cNvPr id="40" name="Straight Arrow Connector 39">
            <a:extLst>
              <a:ext uri="{FF2B5EF4-FFF2-40B4-BE49-F238E27FC236}">
                <a16:creationId xmlns:a16="http://schemas.microsoft.com/office/drawing/2014/main" id="{58CCBADB-F783-4B29-812C-E9BC71BAED34}"/>
              </a:ext>
            </a:extLst>
          </p:cNvPr>
          <p:cNvCxnSpPr>
            <a:cxnSpLocks/>
          </p:cNvCxnSpPr>
          <p:nvPr/>
        </p:nvCxnSpPr>
        <p:spPr>
          <a:xfrm flipV="1">
            <a:off x="9107541" y="2371477"/>
            <a:ext cx="1304189" cy="410469"/>
          </a:xfrm>
          <a:prstGeom prst="straightConnector1">
            <a:avLst/>
          </a:prstGeom>
          <a:noFill/>
          <a:ln w="12700" cap="flat" cmpd="sng" algn="ctr">
            <a:solidFill>
              <a:schemeClr val="accent4"/>
            </a:solidFill>
            <a:prstDash val="solid"/>
            <a:headEnd type="none"/>
            <a:tailEnd type="triangle"/>
          </a:ln>
          <a:effectLst/>
        </p:spPr>
      </p:cxnSp>
      <p:sp>
        <p:nvSpPr>
          <p:cNvPr id="43" name="Oval 42">
            <a:extLst>
              <a:ext uri="{FF2B5EF4-FFF2-40B4-BE49-F238E27FC236}">
                <a16:creationId xmlns:a16="http://schemas.microsoft.com/office/drawing/2014/main" id="{CF786106-AFE3-4B0A-BCAB-62B7637103BB}"/>
              </a:ext>
            </a:extLst>
          </p:cNvPr>
          <p:cNvSpPr>
            <a:spLocks/>
          </p:cNvSpPr>
          <p:nvPr/>
        </p:nvSpPr>
        <p:spPr bwMode="auto">
          <a:xfrm>
            <a:off x="9690758" y="2201814"/>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a:t>
            </a:r>
          </a:p>
        </p:txBody>
      </p:sp>
      <p:sp>
        <p:nvSpPr>
          <p:cNvPr id="44" name="Oval 43">
            <a:extLst>
              <a:ext uri="{FF2B5EF4-FFF2-40B4-BE49-F238E27FC236}">
                <a16:creationId xmlns:a16="http://schemas.microsoft.com/office/drawing/2014/main" id="{1C85ADDC-AF03-4B6C-8907-4E1C0A0564B5}"/>
              </a:ext>
            </a:extLst>
          </p:cNvPr>
          <p:cNvSpPr>
            <a:spLocks/>
          </p:cNvSpPr>
          <p:nvPr/>
        </p:nvSpPr>
        <p:spPr bwMode="auto">
          <a:xfrm>
            <a:off x="9690758" y="3241225"/>
            <a:ext cx="228600" cy="228600"/>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a:t>
            </a:r>
          </a:p>
        </p:txBody>
      </p:sp>
      <p:grpSp>
        <p:nvGrpSpPr>
          <p:cNvPr id="48" name="Group 47">
            <a:extLst>
              <a:ext uri="{FF2B5EF4-FFF2-40B4-BE49-F238E27FC236}">
                <a16:creationId xmlns:a16="http://schemas.microsoft.com/office/drawing/2014/main" id="{1F64DAA4-97AF-4D8F-96AD-9FEF8750CC7C}"/>
              </a:ext>
            </a:extLst>
          </p:cNvPr>
          <p:cNvGrpSpPr/>
          <p:nvPr/>
        </p:nvGrpSpPr>
        <p:grpSpPr>
          <a:xfrm>
            <a:off x="10556999" y="1962630"/>
            <a:ext cx="1150188" cy="840223"/>
            <a:chOff x="9065401" y="5036922"/>
            <a:chExt cx="1150188" cy="840223"/>
          </a:xfrm>
        </p:grpSpPr>
        <p:sp>
          <p:nvSpPr>
            <p:cNvPr id="45" name="Rectangle 44">
              <a:extLst>
                <a:ext uri="{FF2B5EF4-FFF2-40B4-BE49-F238E27FC236}">
                  <a16:creationId xmlns:a16="http://schemas.microsoft.com/office/drawing/2014/main" id="{BEFCDF7C-837C-43AD-92DB-0D7CB1E84983}"/>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7639F35-7342-4C0A-A108-07484B0EB2B1}"/>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Active Directory</a:t>
              </a:r>
            </a:p>
          </p:txBody>
        </p:sp>
        <p:pic>
          <p:nvPicPr>
            <p:cNvPr id="47" name="Picture 46">
              <a:extLst>
                <a:ext uri="{FF2B5EF4-FFF2-40B4-BE49-F238E27FC236}">
                  <a16:creationId xmlns:a16="http://schemas.microsoft.com/office/drawing/2014/main" id="{352EC1E9-0406-4CFE-9B76-698BD6551E63}"/>
                </a:ext>
              </a:extLst>
            </p:cNvPr>
            <p:cNvPicPr>
              <a:picLocks noChangeAspect="1"/>
            </p:cNvPicPr>
            <p:nvPr/>
          </p:nvPicPr>
          <p:blipFill>
            <a:blip r:embed="rId4"/>
            <a:stretch>
              <a:fillRect/>
            </a:stretch>
          </p:blipFill>
          <p:spPr>
            <a:xfrm>
              <a:off x="9717416" y="5415119"/>
              <a:ext cx="400733" cy="401888"/>
            </a:xfrm>
            <a:prstGeom prst="rect">
              <a:avLst/>
            </a:prstGeom>
          </p:spPr>
        </p:pic>
      </p:grpSp>
      <p:grpSp>
        <p:nvGrpSpPr>
          <p:cNvPr id="54" name="Group 53">
            <a:extLst>
              <a:ext uri="{FF2B5EF4-FFF2-40B4-BE49-F238E27FC236}">
                <a16:creationId xmlns:a16="http://schemas.microsoft.com/office/drawing/2014/main" id="{F225B11D-81DE-494A-84C8-EE7A68236FDD}"/>
              </a:ext>
            </a:extLst>
          </p:cNvPr>
          <p:cNvGrpSpPr/>
          <p:nvPr/>
        </p:nvGrpSpPr>
        <p:grpSpPr>
          <a:xfrm>
            <a:off x="10565812" y="2947629"/>
            <a:ext cx="1150188" cy="840223"/>
            <a:chOff x="9937430" y="5127254"/>
            <a:chExt cx="1150188" cy="840223"/>
          </a:xfrm>
        </p:grpSpPr>
        <p:grpSp>
          <p:nvGrpSpPr>
            <p:cNvPr id="49" name="Group 48">
              <a:extLst>
                <a:ext uri="{FF2B5EF4-FFF2-40B4-BE49-F238E27FC236}">
                  <a16:creationId xmlns:a16="http://schemas.microsoft.com/office/drawing/2014/main" id="{E7F31979-F9AB-41D8-9586-E38528F5039C}"/>
                </a:ext>
              </a:extLst>
            </p:cNvPr>
            <p:cNvGrpSpPr/>
            <p:nvPr/>
          </p:nvGrpSpPr>
          <p:grpSpPr>
            <a:xfrm>
              <a:off x="9937430" y="5127254"/>
              <a:ext cx="1150188" cy="840223"/>
              <a:chOff x="9065401" y="5036922"/>
              <a:chExt cx="1150188" cy="840223"/>
            </a:xfrm>
          </p:grpSpPr>
          <p:sp>
            <p:nvSpPr>
              <p:cNvPr id="50" name="Rectangle 49">
                <a:extLst>
                  <a:ext uri="{FF2B5EF4-FFF2-40B4-BE49-F238E27FC236}">
                    <a16:creationId xmlns:a16="http://schemas.microsoft.com/office/drawing/2014/main" id="{1A760514-3A8D-42D6-AE0E-CB96F7DA896F}"/>
                  </a:ext>
                </a:extLst>
              </p:cNvPr>
              <p:cNvSpPr/>
              <p:nvPr/>
            </p:nvSpPr>
            <p:spPr bwMode="auto">
              <a:xfrm>
                <a:off x="9065401" y="5036922"/>
                <a:ext cx="1150188" cy="8402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E8DB5012-EA7F-4BFC-95D8-5E8298351D6E}"/>
                  </a:ext>
                </a:extLst>
              </p:cNvPr>
              <p:cNvSpPr txBox="1"/>
              <p:nvPr/>
            </p:nvSpPr>
            <p:spPr>
              <a:xfrm>
                <a:off x="9157551" y="5076437"/>
                <a:ext cx="860592" cy="369332"/>
              </a:xfrm>
              <a:prstGeom prst="rect">
                <a:avLst/>
              </a:prstGeom>
              <a:noFill/>
              <a:ln>
                <a:noFill/>
              </a:ln>
            </p:spPr>
            <p:txBody>
              <a:bodyPr wrap="square" lIns="0" tIns="45720" rIns="0" bIns="45720" rtlCol="0" anchor="ctr">
                <a:spAutoFit/>
              </a:bodyPr>
              <a:lstStyle/>
              <a:p>
                <a:pPr>
                  <a:lnSpc>
                    <a:spcPct val="90000"/>
                  </a:lnSpc>
                  <a:spcAft>
                    <a:spcPts val="600"/>
                  </a:spcAft>
                </a:pPr>
                <a:r>
                  <a:rPr lang="en-US" sz="1000">
                    <a:gradFill>
                      <a:gsLst>
                        <a:gs pos="2917">
                          <a:schemeClr val="tx1"/>
                        </a:gs>
                        <a:gs pos="30000">
                          <a:schemeClr val="tx1"/>
                        </a:gs>
                      </a:gsLst>
                      <a:lin ang="5400000" scaled="0"/>
                    </a:gradFill>
                    <a:latin typeface="+mj-lt"/>
                  </a:rPr>
                  <a:t>Azure Key Vault</a:t>
                </a:r>
              </a:p>
            </p:txBody>
          </p:sp>
        </p:grpSp>
        <p:pic>
          <p:nvPicPr>
            <p:cNvPr id="53" name="Picture 52">
              <a:extLst>
                <a:ext uri="{FF2B5EF4-FFF2-40B4-BE49-F238E27FC236}">
                  <a16:creationId xmlns:a16="http://schemas.microsoft.com/office/drawing/2014/main" id="{3058181C-2BAC-4FD8-814B-9C945B38DDED}"/>
                </a:ext>
              </a:extLst>
            </p:cNvPr>
            <p:cNvPicPr>
              <a:picLocks noChangeAspect="1"/>
            </p:cNvPicPr>
            <p:nvPr/>
          </p:nvPicPr>
          <p:blipFill>
            <a:blip r:embed="rId5"/>
            <a:stretch>
              <a:fillRect/>
            </a:stretch>
          </p:blipFill>
          <p:spPr>
            <a:xfrm>
              <a:off x="10659478" y="5536101"/>
              <a:ext cx="322844" cy="357633"/>
            </a:xfrm>
            <a:prstGeom prst="rect">
              <a:avLst/>
            </a:prstGeom>
          </p:spPr>
        </p:pic>
      </p:grpSp>
      <p:cxnSp>
        <p:nvCxnSpPr>
          <p:cNvPr id="59" name="Straight Arrow Connector 58">
            <a:extLst>
              <a:ext uri="{FF2B5EF4-FFF2-40B4-BE49-F238E27FC236}">
                <a16:creationId xmlns:a16="http://schemas.microsoft.com/office/drawing/2014/main" id="{84D66B6A-D260-438D-8E40-E6A4337BC218}"/>
              </a:ext>
            </a:extLst>
          </p:cNvPr>
          <p:cNvCxnSpPr>
            <a:cxnSpLocks/>
          </p:cNvCxnSpPr>
          <p:nvPr/>
        </p:nvCxnSpPr>
        <p:spPr>
          <a:xfrm>
            <a:off x="9107540" y="2910855"/>
            <a:ext cx="1304189" cy="410469"/>
          </a:xfrm>
          <a:prstGeom prst="straightConnector1">
            <a:avLst/>
          </a:prstGeom>
          <a:noFill/>
          <a:ln w="12700" cap="flat" cmpd="sng" algn="ctr">
            <a:solidFill>
              <a:schemeClr val="accent4"/>
            </a:solidFill>
            <a:prstDash val="solid"/>
            <a:headEnd type="none"/>
            <a:tailEnd type="triangle"/>
          </a:ln>
          <a:effectLst/>
        </p:spPr>
      </p:cxnSp>
    </p:spTree>
    <p:extLst>
      <p:ext uri="{BB962C8B-B14F-4D97-AF65-F5344CB8AC3E}">
        <p14:creationId xmlns:p14="http://schemas.microsoft.com/office/powerpoint/2010/main" val="4872718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3" y="1129914"/>
            <a:ext cx="5475613" cy="5160049"/>
          </a:xfrm>
        </p:spPr>
        <p:txBody>
          <a:bodyPr/>
          <a:lstStyle/>
          <a:p>
            <a:r>
              <a:rPr lang="en-US" sz="1800" dirty="0">
                <a:solidFill>
                  <a:schemeClr val="tx2"/>
                </a:solidFill>
                <a:latin typeface="+mj-lt"/>
              </a:rPr>
              <a:t>Overview</a:t>
            </a:r>
          </a:p>
          <a:p>
            <a:pPr>
              <a:lnSpc>
                <a:spcPct val="150000"/>
              </a:lnSpc>
              <a:spcAft>
                <a:spcPts val="600"/>
              </a:spcAft>
            </a:pPr>
            <a:r>
              <a:rPr lang="en-US" sz="1600" dirty="0"/>
              <a:t>This feature provides single pane of glass to monitor orchestration, activities for Apache Spark Application and SQL requests. </a:t>
            </a:r>
          </a:p>
          <a:p>
            <a:pPr>
              <a:lnSpc>
                <a:spcPct val="150000"/>
              </a:lnSpc>
              <a:spcAft>
                <a:spcPts val="600"/>
              </a:spcAft>
            </a:pPr>
            <a:endParaRPr lang="en-US" sz="1600" dirty="0"/>
          </a:p>
          <a:p>
            <a:r>
              <a:rPr lang="en-US" sz="1800" dirty="0">
                <a:solidFill>
                  <a:schemeClr val="tx2"/>
                </a:solidFill>
                <a:latin typeface="+mj-lt"/>
              </a:rPr>
              <a:t>Benefits</a:t>
            </a:r>
          </a:p>
          <a:p>
            <a:pPr>
              <a:lnSpc>
                <a:spcPct val="150000"/>
              </a:lnSpc>
              <a:spcAft>
                <a:spcPts val="600"/>
              </a:spcAft>
            </a:pPr>
            <a:r>
              <a:rPr lang="en-US" sz="1600" dirty="0"/>
              <a:t>Offers additional filters to monitor specific activities or orchestration</a:t>
            </a:r>
          </a:p>
          <a:p>
            <a:pPr>
              <a:lnSpc>
                <a:spcPct val="150000"/>
              </a:lnSpc>
              <a:spcAft>
                <a:spcPts val="600"/>
              </a:spcAft>
            </a:pPr>
            <a:endParaRPr lang="en-US" sz="1600" dirty="0"/>
          </a:p>
          <a:p>
            <a:pPr>
              <a:lnSpc>
                <a:spcPct val="150000"/>
              </a:lnSpc>
              <a:spcAft>
                <a:spcPts val="600"/>
              </a:spcAft>
            </a:pPr>
            <a:endParaRPr lang="en-US" sz="1600" dirty="0"/>
          </a:p>
        </p:txBody>
      </p:sp>
      <p:pic>
        <p:nvPicPr>
          <p:cNvPr id="6" name="Picture 5">
            <a:extLst>
              <a:ext uri="{FF2B5EF4-FFF2-40B4-BE49-F238E27FC236}">
                <a16:creationId xmlns:a16="http://schemas.microsoft.com/office/drawing/2014/main" id="{D20B6D72-1E40-40F6-95E2-4EA0A12AB47B}"/>
              </a:ext>
            </a:extLst>
          </p:cNvPr>
          <p:cNvPicPr>
            <a:picLocks noChangeAspect="1"/>
          </p:cNvPicPr>
          <p:nvPr/>
        </p:nvPicPr>
        <p:blipFill>
          <a:blip r:embed="rId2"/>
          <a:stretch>
            <a:fillRect/>
          </a:stretch>
        </p:blipFill>
        <p:spPr>
          <a:xfrm>
            <a:off x="7330369" y="980605"/>
            <a:ext cx="3213695" cy="5086820"/>
          </a:xfrm>
          <a:prstGeom prst="rect">
            <a:avLst/>
          </a:prstGeom>
          <a:ln>
            <a:solidFill>
              <a:schemeClr val="tx1"/>
            </a:solidFill>
          </a:ln>
        </p:spPr>
      </p:pic>
    </p:spTree>
    <p:extLst>
      <p:ext uri="{BB962C8B-B14F-4D97-AF65-F5344CB8AC3E}">
        <p14:creationId xmlns:p14="http://schemas.microsoft.com/office/powerpoint/2010/main" val="115572658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6425" y="1129914"/>
            <a:ext cx="4529397" cy="5288303"/>
          </a:xfrm>
        </p:spPr>
        <p:txBody>
          <a:bodyPr/>
          <a:lstStyle/>
          <a:p>
            <a:r>
              <a:rPr lang="en-US" sz="1800" dirty="0">
                <a:solidFill>
                  <a:schemeClr val="tx2"/>
                </a:solidFill>
                <a:latin typeface="+mj-lt"/>
              </a:rPr>
              <a:t>Overview</a:t>
            </a:r>
          </a:p>
          <a:p>
            <a:r>
              <a:rPr lang="en-US" sz="1600" dirty="0"/>
              <a:t>Monitor SQL requests for the progress and status of activities</a:t>
            </a:r>
          </a:p>
          <a:p>
            <a:r>
              <a:rPr lang="en-US" sz="1800" dirty="0">
                <a:solidFill>
                  <a:schemeClr val="tx2"/>
                </a:solidFill>
                <a:latin typeface="+mj-lt"/>
              </a:rPr>
              <a:t>Benefits</a:t>
            </a:r>
          </a:p>
          <a:p>
            <a:r>
              <a:rPr lang="en-US" sz="1600" dirty="0"/>
              <a:t>Apply filter for pool to get SQL requests per compute pool</a:t>
            </a:r>
          </a:p>
          <a:p>
            <a:r>
              <a:rPr lang="en-US" sz="1600" dirty="0">
                <a:solidFill>
                  <a:schemeClr val="tx1"/>
                </a:solidFill>
              </a:rPr>
              <a:t>Validate query text </a:t>
            </a:r>
          </a:p>
          <a:p>
            <a:r>
              <a:rPr lang="en-US" sz="1600" dirty="0"/>
              <a:t>Additional available filters include</a:t>
            </a:r>
          </a:p>
          <a:p>
            <a:pPr marL="342900" indent="-342900">
              <a:lnSpc>
                <a:spcPct val="100000"/>
              </a:lnSpc>
              <a:spcAft>
                <a:spcPts val="100"/>
              </a:spcAft>
              <a:buFont typeface="+mj-lt"/>
              <a:buAutoNum type="arabicPeriod"/>
            </a:pPr>
            <a:r>
              <a:rPr lang="en-US" sz="1600" dirty="0"/>
              <a:t>Start time</a:t>
            </a:r>
          </a:p>
          <a:p>
            <a:pPr marL="342900" indent="-342900">
              <a:lnSpc>
                <a:spcPct val="100000"/>
              </a:lnSpc>
              <a:spcAft>
                <a:spcPts val="100"/>
              </a:spcAft>
              <a:buFont typeface="+mj-lt"/>
              <a:buAutoNum type="arabicPeriod"/>
            </a:pPr>
            <a:r>
              <a:rPr lang="en-US" sz="1600" dirty="0"/>
              <a:t>End time</a:t>
            </a:r>
          </a:p>
          <a:p>
            <a:pPr marL="342900" indent="-342900">
              <a:lnSpc>
                <a:spcPct val="100000"/>
              </a:lnSpc>
              <a:spcAft>
                <a:spcPts val="100"/>
              </a:spcAft>
              <a:buFont typeface="+mj-lt"/>
              <a:buAutoNum type="arabicPeriod"/>
            </a:pPr>
            <a:r>
              <a:rPr lang="en-US" sz="1600" dirty="0"/>
              <a:t>Request ID</a:t>
            </a:r>
          </a:p>
          <a:p>
            <a:pPr marL="342900" indent="-342900">
              <a:lnSpc>
                <a:spcPct val="100000"/>
              </a:lnSpc>
              <a:spcAft>
                <a:spcPts val="100"/>
              </a:spcAft>
              <a:buFont typeface="+mj-lt"/>
              <a:buAutoNum type="arabicPeriod"/>
            </a:pPr>
            <a:r>
              <a:rPr lang="en-US" sz="1600" dirty="0"/>
              <a:t>Session ID</a:t>
            </a:r>
          </a:p>
          <a:p>
            <a:pPr marL="342900" indent="-342900">
              <a:lnSpc>
                <a:spcPct val="100000"/>
              </a:lnSpc>
              <a:spcAft>
                <a:spcPts val="100"/>
              </a:spcAft>
              <a:buFont typeface="+mj-lt"/>
              <a:buAutoNum type="arabicPeriod"/>
            </a:pPr>
            <a:r>
              <a:rPr lang="en-US" sz="1600" dirty="0"/>
              <a:t>Submitter</a:t>
            </a:r>
          </a:p>
          <a:p>
            <a:pPr marL="342900" indent="-342900">
              <a:lnSpc>
                <a:spcPct val="100000"/>
              </a:lnSpc>
              <a:spcAft>
                <a:spcPts val="100"/>
              </a:spcAft>
              <a:buFont typeface="+mj-lt"/>
              <a:buAutoNum type="arabicPeriod"/>
            </a:pPr>
            <a:r>
              <a:rPr lang="en-US" sz="1600" dirty="0"/>
              <a:t>Workload group</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24676D50-A9D1-49CA-B98C-4BD82D1B467B}"/>
              </a:ext>
            </a:extLst>
          </p:cNvPr>
          <p:cNvPicPr>
            <a:picLocks noChangeAspect="1"/>
          </p:cNvPicPr>
          <p:nvPr/>
        </p:nvPicPr>
        <p:blipFill>
          <a:blip r:embed="rId2"/>
          <a:stretch>
            <a:fillRect/>
          </a:stretch>
        </p:blipFill>
        <p:spPr>
          <a:xfrm>
            <a:off x="4127834" y="3642537"/>
            <a:ext cx="7815811" cy="2862401"/>
          </a:xfrm>
          <a:prstGeom prst="rect">
            <a:avLst/>
          </a:prstGeom>
          <a:ln>
            <a:solidFill>
              <a:schemeClr val="tx1"/>
            </a:solidFill>
          </a:ln>
        </p:spPr>
      </p:pic>
      <p:pic>
        <p:nvPicPr>
          <p:cNvPr id="10" name="Picture 9">
            <a:extLst>
              <a:ext uri="{FF2B5EF4-FFF2-40B4-BE49-F238E27FC236}">
                <a16:creationId xmlns:a16="http://schemas.microsoft.com/office/drawing/2014/main" id="{AA6CA1BC-C04B-4D8B-B8F2-C72158C26E30}"/>
              </a:ext>
            </a:extLst>
          </p:cNvPr>
          <p:cNvPicPr>
            <a:picLocks noChangeAspect="1"/>
          </p:cNvPicPr>
          <p:nvPr/>
        </p:nvPicPr>
        <p:blipFill>
          <a:blip r:embed="rId3"/>
          <a:stretch>
            <a:fillRect/>
          </a:stretch>
        </p:blipFill>
        <p:spPr>
          <a:xfrm>
            <a:off x="4952873" y="1215865"/>
            <a:ext cx="6993722" cy="2352018"/>
          </a:xfrm>
          <a:prstGeom prst="rect">
            <a:avLst/>
          </a:prstGeom>
          <a:ln>
            <a:solidFill>
              <a:schemeClr val="tx1"/>
            </a:solidFill>
          </a:ln>
        </p:spPr>
      </p:pic>
    </p:spTree>
    <p:extLst>
      <p:ext uri="{BB962C8B-B14F-4D97-AF65-F5344CB8AC3E}">
        <p14:creationId xmlns:p14="http://schemas.microsoft.com/office/powerpoint/2010/main" val="189647898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6425" y="222583"/>
            <a:ext cx="8363011" cy="758022"/>
          </a:xfrm>
        </p:spPr>
        <p:txBody>
          <a:bodyPr/>
          <a:lstStyle/>
          <a:p>
            <a:r>
              <a:rPr lang="en-US" dirty="0"/>
              <a:t>Monitor Hub – Analytics pools</a:t>
            </a:r>
          </a:p>
        </p:txBody>
      </p:sp>
      <p:pic>
        <p:nvPicPr>
          <p:cNvPr id="6" name="Picture 5">
            <a:extLst>
              <a:ext uri="{FF2B5EF4-FFF2-40B4-BE49-F238E27FC236}">
                <a16:creationId xmlns:a16="http://schemas.microsoft.com/office/drawing/2014/main" id="{406DBF0A-0BD1-4B90-868E-3403F6E61387}"/>
              </a:ext>
            </a:extLst>
          </p:cNvPr>
          <p:cNvPicPr>
            <a:picLocks noChangeAspect="1"/>
          </p:cNvPicPr>
          <p:nvPr/>
        </p:nvPicPr>
        <p:blipFill>
          <a:blip r:embed="rId2"/>
          <a:stretch>
            <a:fillRect/>
          </a:stretch>
        </p:blipFill>
        <p:spPr>
          <a:xfrm>
            <a:off x="303194" y="4174540"/>
            <a:ext cx="11358390" cy="2683460"/>
          </a:xfrm>
          <a:prstGeom prst="rect">
            <a:avLst/>
          </a:prstGeom>
          <a:ln>
            <a:solidFill>
              <a:schemeClr val="tx1"/>
            </a:solidFill>
          </a:ln>
        </p:spPr>
      </p:pic>
      <p:pic>
        <p:nvPicPr>
          <p:cNvPr id="10" name="Picture 9">
            <a:extLst>
              <a:ext uri="{FF2B5EF4-FFF2-40B4-BE49-F238E27FC236}">
                <a16:creationId xmlns:a16="http://schemas.microsoft.com/office/drawing/2014/main" id="{C5869735-52D0-4A4F-B4CB-C86EB33CB7BD}"/>
              </a:ext>
            </a:extLst>
          </p:cNvPr>
          <p:cNvPicPr>
            <a:picLocks noChangeAspect="1"/>
          </p:cNvPicPr>
          <p:nvPr/>
        </p:nvPicPr>
        <p:blipFill>
          <a:blip r:embed="rId3"/>
          <a:stretch>
            <a:fillRect/>
          </a:stretch>
        </p:blipFill>
        <p:spPr>
          <a:xfrm>
            <a:off x="303193" y="1123889"/>
            <a:ext cx="11358391" cy="2907366"/>
          </a:xfrm>
          <a:prstGeom prst="rect">
            <a:avLst/>
          </a:prstGeom>
          <a:ln>
            <a:solidFill>
              <a:schemeClr val="tx1"/>
            </a:solidFill>
          </a:ln>
        </p:spPr>
      </p:pic>
    </p:spTree>
    <p:extLst>
      <p:ext uri="{BB962C8B-B14F-4D97-AF65-F5344CB8AC3E}">
        <p14:creationId xmlns:p14="http://schemas.microsoft.com/office/powerpoint/2010/main" val="228072255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dirty="0"/>
              <a:t>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3827157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B8D1-3980-4601-AC56-C2E8FA7D8827}"/>
              </a:ext>
            </a:extLst>
          </p:cNvPr>
          <p:cNvSpPr>
            <a:spLocks noGrp="1"/>
          </p:cNvSpPr>
          <p:nvPr>
            <p:ph type="title"/>
          </p:nvPr>
        </p:nvSpPr>
        <p:spPr/>
        <p:txBody>
          <a:bodyPr/>
          <a:lstStyle/>
          <a:p>
            <a:r>
              <a:rPr lang="en-US"/>
              <a:t>Continuous integration and delivery (CI/CD)</a:t>
            </a:r>
          </a:p>
        </p:txBody>
      </p:sp>
      <p:sp>
        <p:nvSpPr>
          <p:cNvPr id="3" name="Text Placeholder 2">
            <a:extLst>
              <a:ext uri="{FF2B5EF4-FFF2-40B4-BE49-F238E27FC236}">
                <a16:creationId xmlns:a16="http://schemas.microsoft.com/office/drawing/2014/main" id="{7CDBD355-9052-4D10-A05B-8911B63ACF46}"/>
              </a:ext>
            </a:extLst>
          </p:cNvPr>
          <p:cNvSpPr>
            <a:spLocks noGrp="1"/>
          </p:cNvSpPr>
          <p:nvPr>
            <p:ph type="body" sz="quarter" idx="10"/>
          </p:nvPr>
        </p:nvSpPr>
        <p:spPr>
          <a:xfrm>
            <a:off x="426424" y="1120573"/>
            <a:ext cx="4968865" cy="5232523"/>
          </a:xfrm>
        </p:spPr>
        <p:txBody>
          <a:bodyPr/>
          <a:lstStyle/>
          <a:p>
            <a:r>
              <a:rPr lang="en-US" dirty="0">
                <a:solidFill>
                  <a:schemeClr val="tx2"/>
                </a:solidFill>
              </a:rPr>
              <a:t>Overview</a:t>
            </a:r>
          </a:p>
          <a:p>
            <a:pPr lvl="1"/>
            <a:r>
              <a:rPr lang="en-US" dirty="0"/>
              <a:t>Database project support in SQL Server Data Tools (SSDT) allows teams of developers to collaborate over a version-controlled Azure Synapse Analytics, and track, deploy and test schema changes.</a:t>
            </a:r>
          </a:p>
          <a:p>
            <a:pPr lvl="1"/>
            <a:endParaRPr lang="en-US" dirty="0"/>
          </a:p>
          <a:p>
            <a:pPr lvl="1"/>
            <a:r>
              <a:rPr lang="en-US" sz="1800" dirty="0">
                <a:solidFill>
                  <a:schemeClr val="tx2"/>
                </a:solidFill>
                <a:latin typeface="+mj-lt"/>
              </a:rPr>
              <a:t>Benefits</a:t>
            </a:r>
          </a:p>
          <a:p>
            <a:pPr lvl="1"/>
            <a:r>
              <a:rPr lang="en-US" dirty="0"/>
              <a:t>Database project support includes first-class integration with Azure DevOps. This adds support for:</a:t>
            </a:r>
          </a:p>
          <a:p>
            <a:pPr marL="285750" lvl="1" indent="-285750">
              <a:buFont typeface="Arial" panose="020B0604020202020204" pitchFamily="34" charset="0"/>
              <a:buChar char="•"/>
            </a:pPr>
            <a:r>
              <a:rPr lang="en-US" dirty="0">
                <a:latin typeface="+mj-lt"/>
              </a:rPr>
              <a:t>Azure Pipelines </a:t>
            </a:r>
            <a:r>
              <a:rPr lang="en-US" dirty="0"/>
              <a:t>to run CI/CD workflows for any platform (Linux, macOS, and Windows)</a:t>
            </a:r>
          </a:p>
          <a:p>
            <a:pPr marL="285750" lvl="1" indent="-285750">
              <a:buFont typeface="Arial" panose="020B0604020202020204" pitchFamily="34" charset="0"/>
              <a:buChar char="•"/>
            </a:pPr>
            <a:r>
              <a:rPr lang="en-US" dirty="0">
                <a:latin typeface="+mj-lt"/>
              </a:rPr>
              <a:t>Azure Repos </a:t>
            </a:r>
            <a:r>
              <a:rPr lang="en-US" dirty="0"/>
              <a:t>to store project files in source control</a:t>
            </a:r>
          </a:p>
          <a:p>
            <a:pPr marL="285750" lvl="1" indent="-285750">
              <a:buFont typeface="Arial" panose="020B0604020202020204" pitchFamily="34" charset="0"/>
              <a:buChar char="•"/>
            </a:pPr>
            <a:r>
              <a:rPr lang="en-US" dirty="0">
                <a:latin typeface="+mj-lt"/>
              </a:rPr>
              <a:t>Azure Test Plans </a:t>
            </a:r>
            <a:r>
              <a:rPr lang="en-US" dirty="0"/>
              <a:t>to run automated check-in tests to verify schema updates and modifications</a:t>
            </a:r>
          </a:p>
          <a:p>
            <a:pPr marL="285750" lvl="1" indent="-285750">
              <a:buFont typeface="Arial" panose="020B0604020202020204" pitchFamily="34" charset="0"/>
              <a:buChar char="•"/>
            </a:pPr>
            <a:r>
              <a:rPr lang="en-US" dirty="0"/>
              <a:t>Growing ecosystem of third-party integrations that can be used to complement existing workflows (</a:t>
            </a:r>
            <a:r>
              <a:rPr lang="en-US" dirty="0" err="1"/>
              <a:t>Timetracker</a:t>
            </a:r>
            <a:r>
              <a:rPr lang="en-US" dirty="0"/>
              <a:t>, Microsoft Teams, Slack, Jenkins, etc.)</a:t>
            </a:r>
          </a:p>
        </p:txBody>
      </p:sp>
      <p:pic>
        <p:nvPicPr>
          <p:cNvPr id="1028" name="Picture 4" descr="Add an artifact">
            <a:extLst>
              <a:ext uri="{FF2B5EF4-FFF2-40B4-BE49-F238E27FC236}">
                <a16:creationId xmlns:a16="http://schemas.microsoft.com/office/drawing/2014/main" id="{4892C56F-3BEB-446B-8E26-94D61DB33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817" y="212612"/>
            <a:ext cx="2347832" cy="2900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d extension">
            <a:extLst>
              <a:ext uri="{FF2B5EF4-FFF2-40B4-BE49-F238E27FC236}">
                <a16:creationId xmlns:a16="http://schemas.microsoft.com/office/drawing/2014/main" id="{AAA584F5-C03C-41E8-BA11-02EC3948C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289" y="3156725"/>
            <a:ext cx="6590582" cy="1160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ynapse workspace deploy">
            <a:extLst>
              <a:ext uri="{FF2B5EF4-FFF2-40B4-BE49-F238E27FC236}">
                <a16:creationId xmlns:a16="http://schemas.microsoft.com/office/drawing/2014/main" id="{9D3962DD-65BF-436F-B5C8-45088EEB9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7" y="4360673"/>
            <a:ext cx="4035156" cy="261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6795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66 85 335</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7181"/>
            <a:ext cx="4743637" cy="47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56515896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92</a:t>
            </a:fld>
            <a:endParaRPr lang="en-US"/>
          </a:p>
        </p:txBody>
      </p:sp>
    </p:spTree>
    <p:extLst>
      <p:ext uri="{BB962C8B-B14F-4D97-AF65-F5344CB8AC3E}">
        <p14:creationId xmlns:p14="http://schemas.microsoft.com/office/powerpoint/2010/main" val="18535983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5" y="2300453"/>
            <a:ext cx="10055891" cy="488788"/>
          </a:xfrm>
        </p:spPr>
        <p:txBody>
          <a:bodyPr/>
          <a:lstStyle/>
          <a:p>
            <a:r>
              <a:rPr lang="en-US" dirty="0"/>
              <a:t>POC Challenges 3 &amp; 4: group-based lab exercises</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892552"/>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hlinkClick r:id="rId16"/>
              </a:rPr>
              <a:t>https://github.com/solliancenet/azure-synapse-analytics-workshop-300-2-day</a:t>
            </a:r>
            <a:endParaRPr lang="en-US" sz="1400" dirty="0">
              <a:solidFill>
                <a:schemeClr val="tx2"/>
              </a:solidFill>
              <a:cs typeface="Segoe UI" pitchFamily="34" charset="0"/>
            </a:endParaRP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3167368"/>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today</a:t>
            </a:r>
            <a:r>
              <a:rPr lang="en-US" sz="2800" dirty="0">
                <a:solidFill>
                  <a:srgbClr val="203C66"/>
                </a:solidFill>
              </a:rPr>
              <a: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2056</TotalTime>
  <Words>9897</Words>
  <Application>Microsoft Macintosh PowerPoint</Application>
  <PresentationFormat>Widescreen</PresentationFormat>
  <Paragraphs>1238</Paragraphs>
  <Slides>96</Slides>
  <Notes>56</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96</vt:i4>
      </vt:variant>
    </vt:vector>
  </HeadingPairs>
  <TitlesOfParts>
    <vt:vector size="110" baseType="lpstr">
      <vt:lpstr>Arial</vt:lpstr>
      <vt:lpstr>Arial Nova</vt:lpstr>
      <vt:lpstr>Calibri</vt:lpstr>
      <vt:lpstr>Calibri Light</vt:lpstr>
      <vt:lpstr>Consolas</vt:lpstr>
      <vt:lpstr>Helvetica</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2</vt:lpstr>
      <vt:lpstr>PowerPoint Presentation</vt:lpstr>
      <vt:lpstr>Spark for Data Science</vt:lpstr>
      <vt:lpstr>Agenda</vt:lpstr>
      <vt:lpstr>Spark in Azure Synapse Analytics</vt:lpstr>
      <vt:lpstr>Azure Synapse Apache Spark - Summary</vt:lpstr>
      <vt:lpstr>PowerPoint Presentation</vt:lpstr>
      <vt:lpstr>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Microsoft Spark Utilities</vt:lpstr>
      <vt:lpstr>Pop Quiz #4</vt:lpstr>
      <vt:lpstr>Pop Quiz #4</vt:lpstr>
      <vt:lpstr>Machine Learning in Azure Synapse Analytics</vt:lpstr>
      <vt:lpstr>Spark ML Algorithms</vt:lpstr>
      <vt:lpstr>Synapse Analytics and the Machine Learning Process</vt:lpstr>
      <vt:lpstr>Making predictions with T-SQL</vt:lpstr>
      <vt:lpstr>What is ONNX?</vt:lpstr>
      <vt:lpstr>PowerPoint Presentation</vt:lpstr>
      <vt:lpstr>PowerPoint Presentation</vt:lpstr>
      <vt:lpstr>PowerPoint Presentation</vt:lpstr>
      <vt:lpstr>PowerPoint Presentation</vt:lpstr>
      <vt:lpstr>PowerPoint Presentation</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IP Firewall Rules</vt:lpstr>
      <vt:lpstr>Firewall configuration on the portal</vt:lpstr>
      <vt:lpstr>Managed VNet</vt:lpstr>
      <vt:lpstr>Managed VNet</vt:lpstr>
      <vt:lpstr>Private Endpoints</vt:lpstr>
      <vt:lpstr>Managed VNets in the Synapse Workspace</vt:lpstr>
      <vt:lpstr>Connecting to Synapse from On-Premises</vt:lpstr>
      <vt:lpstr>Self-hosted Integration Runtime in Synapse Workspace</vt:lpstr>
      <vt:lpstr>Self-hosted Integration Runtime in Synapse Workspace</vt:lpstr>
      <vt:lpstr>Data Security in Synapse</vt:lpstr>
      <vt:lpstr>Azure Active Directory authentication</vt:lpstr>
      <vt:lpstr>Row-level security (RLS)</vt:lpstr>
      <vt:lpstr>Row-level security</vt:lpstr>
      <vt:lpstr>Column-level security</vt:lpstr>
      <vt:lpstr>Dynamic Data Masking</vt:lpstr>
      <vt:lpstr>Column Level Encryption</vt:lpstr>
      <vt:lpstr>Types of data encryption </vt:lpstr>
      <vt:lpstr>Transparent data encryption (TDE)</vt:lpstr>
      <vt:lpstr>Transparent data encryption (TDE)</vt:lpstr>
      <vt:lpstr>PowerPoint Presentation</vt:lpstr>
      <vt:lpstr>Monitor &amp; Manage</vt:lpstr>
      <vt:lpstr>Agenda</vt:lpstr>
      <vt:lpstr>Discussion…</vt:lpstr>
      <vt:lpstr>Monitor Hub</vt:lpstr>
      <vt:lpstr>Monitor Hub – SQL requests</vt:lpstr>
      <vt:lpstr>Monitor Hub – Analytics pools</vt:lpstr>
      <vt:lpstr>Monitor SQL Pools</vt:lpstr>
      <vt:lpstr>Manage</vt:lpstr>
      <vt:lpstr>Workload Management</vt:lpstr>
      <vt:lpstr>Workload classification</vt:lpstr>
      <vt:lpstr>Workload importance</vt:lpstr>
      <vt:lpstr>Workload Isolation</vt:lpstr>
      <vt:lpstr>Discussion…</vt:lpstr>
      <vt:lpstr>Continuous integration and delivery (CI/CD)</vt:lpstr>
      <vt:lpstr>Azure Advisor recommendations</vt:lpstr>
      <vt:lpstr>Maintenance windows</vt:lpstr>
      <vt:lpstr>Manage Summary</vt:lpstr>
      <vt:lpstr>Mentimeter Poll</vt:lpstr>
      <vt:lpstr>PowerPoint Presentation</vt:lpstr>
      <vt:lpstr>PowerPoint Presentation</vt:lpstr>
      <vt:lpstr>POC Challenges 3 &amp; 4: group-based lab exercises</vt:lpstr>
      <vt:lpstr>PowerPoint Presentation</vt:lpstr>
      <vt:lpstr>A few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Sashank Pappu</cp:lastModifiedBy>
  <cp:revision>80</cp:revision>
  <dcterms:created xsi:type="dcterms:W3CDTF">2020-05-01T23:34:12Z</dcterms:created>
  <dcterms:modified xsi:type="dcterms:W3CDTF">2021-07-29T12:17:36Z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